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7" r:id="rId3"/>
    <p:sldId id="278" r:id="rId4"/>
    <p:sldId id="258" r:id="rId5"/>
    <p:sldId id="259" r:id="rId6"/>
    <p:sldId id="260" r:id="rId7"/>
    <p:sldId id="266" r:id="rId8"/>
    <p:sldId id="267" r:id="rId9"/>
    <p:sldId id="268" r:id="rId10"/>
    <p:sldId id="269" r:id="rId11"/>
    <p:sldId id="270" r:id="rId12"/>
    <p:sldId id="272" r:id="rId13"/>
    <p:sldId id="273" r:id="rId14"/>
    <p:sldId id="274" r:id="rId15"/>
    <p:sldId id="275" r:id="rId16"/>
    <p:sldId id="276"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569" autoAdjust="0"/>
  </p:normalViewPr>
  <p:slideViewPr>
    <p:cSldViewPr snapToGrid="0">
      <p:cViewPr varScale="1">
        <p:scale>
          <a:sx n="70" d="100"/>
          <a:sy n="70" d="100"/>
        </p:scale>
        <p:origin x="116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368CA3-960D-43F2-90BD-D391654B840F}" type="datetimeFigureOut">
              <a:rPr lang="en-US" smtClean="0"/>
              <a:t>11/11/2022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927192-A581-4208-9470-D97674319D89}" type="slidenum">
              <a:rPr lang="en-US" smtClean="0"/>
              <a:t>‹#›</a:t>
            </a:fld>
            <a:endParaRPr lang="en-US"/>
          </a:p>
        </p:txBody>
      </p:sp>
    </p:spTree>
    <p:extLst>
      <p:ext uri="{BB962C8B-B14F-4D97-AF65-F5344CB8AC3E}">
        <p14:creationId xmlns:p14="http://schemas.microsoft.com/office/powerpoint/2010/main" val="3843732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multimodal sentiment analysis (MSA), the performance of a model highly depends on the quality of synthesized embeddings. These embeddings are generated from the upstream pro-</a:t>
            </a:r>
            <a:br>
              <a:rPr lang="en-US" dirty="0"/>
            </a:br>
            <a:r>
              <a:rPr lang="en-US" sz="1200" kern="1200" dirty="0" err="1">
                <a:solidFill>
                  <a:schemeClr val="tx1"/>
                </a:solidFill>
                <a:effectLst/>
                <a:latin typeface="+mn-lt"/>
                <a:ea typeface="+mn-ea"/>
                <a:cs typeface="+mn-cs"/>
              </a:rPr>
              <a:t>cess</a:t>
            </a:r>
            <a:r>
              <a:rPr lang="en-US" sz="1200" kern="1200" dirty="0">
                <a:solidFill>
                  <a:schemeClr val="tx1"/>
                </a:solidFill>
                <a:effectLst/>
                <a:latin typeface="+mn-lt"/>
                <a:ea typeface="+mn-ea"/>
                <a:cs typeface="+mn-cs"/>
              </a:rPr>
              <a:t> called multimodal fusion, which aims to extract and combine the input unimodal raw data to produce a richer multimodal </a:t>
            </a:r>
            <a:r>
              <a:rPr lang="en-US" sz="1200" kern="1200" dirty="0" err="1">
                <a:solidFill>
                  <a:schemeClr val="tx1"/>
                </a:solidFill>
                <a:effectLst/>
                <a:latin typeface="+mn-lt"/>
                <a:ea typeface="+mn-ea"/>
                <a:cs typeface="+mn-cs"/>
              </a:rPr>
              <a:t>representtation</a:t>
            </a:r>
            <a:r>
              <a:rPr lang="en-US" sz="1200" kern="1200" dirty="0">
                <a:solidFill>
                  <a:schemeClr val="tx1"/>
                </a:solidFill>
                <a:effectLst/>
                <a:latin typeface="+mn-lt"/>
                <a:ea typeface="+mn-ea"/>
                <a:cs typeface="+mn-cs"/>
              </a:rPr>
              <a:t>. Previous work either back-propagates</a:t>
            </a:r>
            <a:br>
              <a:rPr lang="en-US" dirty="0"/>
            </a:br>
            <a:r>
              <a:rPr lang="en-US" sz="1200" kern="1200" dirty="0">
                <a:solidFill>
                  <a:schemeClr val="tx1"/>
                </a:solidFill>
                <a:effectLst/>
                <a:latin typeface="+mn-lt"/>
                <a:ea typeface="+mn-ea"/>
                <a:cs typeface="+mn-cs"/>
              </a:rPr>
              <a:t>the task loss or manipulates the geometric property of feature spaces to produce favorable fusion results, which neglects the preservation of critical task-related information that</a:t>
            </a:r>
            <a:br>
              <a:rPr lang="en-US" dirty="0"/>
            </a:br>
            <a:r>
              <a:rPr lang="en-US" sz="1200" kern="1200" dirty="0">
                <a:solidFill>
                  <a:schemeClr val="tx1"/>
                </a:solidFill>
                <a:effectLst/>
                <a:latin typeface="+mn-lt"/>
                <a:ea typeface="+mn-ea"/>
                <a:cs typeface="+mn-cs"/>
              </a:rPr>
              <a:t>flows from input to the fusion results. In this work, we propose a framework named </a:t>
            </a:r>
            <a:r>
              <a:rPr lang="en-US" sz="1200" kern="1200" dirty="0" err="1">
                <a:solidFill>
                  <a:schemeClr val="tx1"/>
                </a:solidFill>
                <a:effectLst/>
                <a:latin typeface="+mn-lt"/>
                <a:ea typeface="+mn-ea"/>
                <a:cs typeface="+mn-cs"/>
              </a:rPr>
              <a:t>MultiModal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InfoMax</a:t>
            </a:r>
            <a:r>
              <a:rPr lang="en-US" sz="1200" kern="1200" dirty="0">
                <a:solidFill>
                  <a:schemeClr val="tx1"/>
                </a:solidFill>
                <a:effectLst/>
                <a:latin typeface="+mn-lt"/>
                <a:ea typeface="+mn-ea"/>
                <a:cs typeface="+mn-cs"/>
              </a:rPr>
              <a:t> (MMIM), which hierarchically maximizes the Mutual Information(MI) in unimodal input pairs (inter-modality) and between multimodal fusion result and unimodal input in order to maintain task-related information through multimodal fusion. The framework is jointly trained with</a:t>
            </a:r>
            <a:br>
              <a:rPr lang="en-US" dirty="0"/>
            </a:br>
            <a:r>
              <a:rPr lang="en-US" sz="1200" kern="1200" dirty="0">
                <a:solidFill>
                  <a:schemeClr val="tx1"/>
                </a:solidFill>
                <a:effectLst/>
                <a:latin typeface="+mn-lt"/>
                <a:ea typeface="+mn-ea"/>
                <a:cs typeface="+mn-cs"/>
              </a:rPr>
              <a:t>the main task (MSA) to improve the performance of the downstream MSA task. To address the intractable issue of MI bounds, we further formulate a set of computationally simple parametric and non-parametric methods</a:t>
            </a:r>
            <a:br>
              <a:rPr lang="en-US" dirty="0"/>
            </a:br>
            <a:r>
              <a:rPr lang="en-US" sz="1200" kern="1200" dirty="0">
                <a:solidFill>
                  <a:schemeClr val="tx1"/>
                </a:solidFill>
                <a:effectLst/>
                <a:latin typeface="+mn-lt"/>
                <a:ea typeface="+mn-ea"/>
                <a:cs typeface="+mn-cs"/>
              </a:rPr>
              <a:t>to approximate their truth value.</a:t>
            </a:r>
            <a:endParaRPr lang="en-US" dirty="0"/>
          </a:p>
        </p:txBody>
      </p:sp>
      <p:sp>
        <p:nvSpPr>
          <p:cNvPr id="4" name="Slide Number Placeholder 3"/>
          <p:cNvSpPr>
            <a:spLocks noGrp="1"/>
          </p:cNvSpPr>
          <p:nvPr>
            <p:ph type="sldNum" sz="quarter" idx="5"/>
          </p:nvPr>
        </p:nvSpPr>
        <p:spPr/>
        <p:txBody>
          <a:bodyPr/>
          <a:lstStyle/>
          <a:p>
            <a:fld id="{A2927192-A581-4208-9470-D97674319D89}" type="slidenum">
              <a:rPr lang="en-US" smtClean="0"/>
              <a:t>2</a:t>
            </a:fld>
            <a:endParaRPr lang="en-US"/>
          </a:p>
        </p:txBody>
      </p:sp>
    </p:spTree>
    <p:extLst>
      <p:ext uri="{BB962C8B-B14F-4D97-AF65-F5344CB8AC3E}">
        <p14:creationId xmlns:p14="http://schemas.microsoft.com/office/powerpoint/2010/main" val="2892814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where k is the dimensionality of the vectors in GMM and det(Σ) is the determinant of Σ. Based on the nearly equal frequencies of the two polarity classes in the dataset, we assume the prior prob-</a:t>
            </a:r>
            <a:br>
              <a:rPr lang="en-US" dirty="0"/>
            </a:br>
            <a:r>
              <a:rPr lang="en-US" sz="1200" kern="1200" dirty="0">
                <a:solidFill>
                  <a:schemeClr val="tx1"/>
                </a:solidFill>
                <a:effectLst/>
                <a:latin typeface="+mn-lt"/>
                <a:ea typeface="+mn-ea"/>
                <a:cs typeface="+mn-cs"/>
              </a:rPr>
              <a:t>ability that one data point x = (x1, ..., </a:t>
            </a:r>
            <a:r>
              <a:rPr lang="en-US" sz="1200" kern="1200" dirty="0" err="1">
                <a:solidFill>
                  <a:schemeClr val="tx1"/>
                </a:solidFill>
                <a:effectLst/>
                <a:latin typeface="+mn-lt"/>
                <a:ea typeface="+mn-ea"/>
                <a:cs typeface="+mn-cs"/>
              </a:rPr>
              <a:t>xk</a:t>
            </a:r>
            <a:r>
              <a:rPr lang="en-US" sz="1200" kern="1200" dirty="0">
                <a:solidFill>
                  <a:schemeClr val="tx1"/>
                </a:solidFill>
                <a:effectLst/>
                <a:latin typeface="+mn-lt"/>
                <a:ea typeface="+mn-ea"/>
                <a:cs typeface="+mn-cs"/>
              </a:rPr>
              <a:t>) belongs to each is equal, i.e., </a:t>
            </a:r>
            <a:r>
              <a:rPr lang="en-US" sz="1200" kern="1200" dirty="0" err="1">
                <a:solidFill>
                  <a:schemeClr val="tx1"/>
                </a:solidFill>
                <a:effectLst/>
                <a:latin typeface="+mn-lt"/>
                <a:ea typeface="+mn-ea"/>
                <a:cs typeface="+mn-cs"/>
              </a:rPr>
              <a:t>wpos</a:t>
            </a:r>
            <a:r>
              <a:rPr lang="en-US" sz="1200" kern="1200" dirty="0">
                <a:solidFill>
                  <a:schemeClr val="tx1"/>
                </a:solidFill>
                <a:effectLst/>
                <a:latin typeface="+mn-lt"/>
                <a:ea typeface="+mn-ea"/>
                <a:cs typeface="+mn-cs"/>
              </a:rPr>
              <a:t> = p(x ∈ pos) =</a:t>
            </a:r>
            <a:r>
              <a:rPr lang="en-US" sz="1200" kern="1200" dirty="0" err="1">
                <a:solidFill>
                  <a:schemeClr val="tx1"/>
                </a:solidFill>
                <a:effectLst/>
                <a:latin typeface="+mn-lt"/>
                <a:ea typeface="+mn-ea"/>
                <a:cs typeface="+mn-cs"/>
              </a:rPr>
              <a:t>wneg</a:t>
            </a:r>
            <a:r>
              <a:rPr lang="en-US" sz="1200" kern="1200" dirty="0">
                <a:solidFill>
                  <a:schemeClr val="tx1"/>
                </a:solidFill>
                <a:effectLst/>
                <a:latin typeface="+mn-lt"/>
                <a:ea typeface="+mn-ea"/>
                <a:cs typeface="+mn-cs"/>
              </a:rPr>
              <a:t> = p(x ∈ neg) = 12 . Under the assumption that the two sub-distributions are disjoint, from</a:t>
            </a:r>
            <a:br>
              <a:rPr lang="en-US" dirty="0"/>
            </a:br>
            <a:r>
              <a:rPr lang="en-US" sz="1200" kern="1200" dirty="0">
                <a:solidFill>
                  <a:schemeClr val="tx1"/>
                </a:solidFill>
                <a:effectLst/>
                <a:latin typeface="+mn-lt"/>
                <a:ea typeface="+mn-ea"/>
                <a:cs typeface="+mn-cs"/>
              </a:rPr>
              <a:t>Huber et al. (2008) the lower and upper bound of a GMM’s entropy are:</a:t>
            </a:r>
            <a:endParaRPr lang="en-US" dirty="0"/>
          </a:p>
          <a:p>
            <a:endParaRPr lang="en-US" dirty="0"/>
          </a:p>
          <a:p>
            <a:r>
              <a:rPr lang="en-US" sz="1200" kern="1200" dirty="0">
                <a:solidFill>
                  <a:schemeClr val="tx1"/>
                </a:solidFill>
                <a:effectLst/>
                <a:latin typeface="+mn-lt"/>
                <a:ea typeface="+mn-ea"/>
                <a:cs typeface="+mn-cs"/>
              </a:rPr>
              <a:t>where </a:t>
            </a:r>
            <a:r>
              <a:rPr lang="en-US" sz="1200" kern="1200" dirty="0" err="1">
                <a:solidFill>
                  <a:schemeClr val="tx1"/>
                </a:solidFill>
                <a:effectLst/>
                <a:latin typeface="+mn-lt"/>
                <a:ea typeface="+mn-ea"/>
                <a:cs typeface="+mn-cs"/>
              </a:rPr>
              <a:t>hc</a:t>
            </a:r>
            <a:r>
              <a:rPr lang="en-US" sz="1200" kern="1200" dirty="0">
                <a:solidFill>
                  <a:schemeClr val="tx1"/>
                </a:solidFill>
                <a:effectLst/>
                <a:latin typeface="+mn-lt"/>
                <a:ea typeface="+mn-ea"/>
                <a:cs typeface="+mn-cs"/>
              </a:rPr>
              <a:t> is the entropy of the sub-distribution for class c. Taking the lower bound as an approximation, we obtain the entropy term for the MI lower bound: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formulation, we implicitly assume that the prior probabilities of the two classes are equal.</a:t>
            </a:r>
            <a:endParaRPr lang="en-US" dirty="0"/>
          </a:p>
        </p:txBody>
      </p:sp>
      <p:sp>
        <p:nvSpPr>
          <p:cNvPr id="4" name="Slide Number Placeholder 3"/>
          <p:cNvSpPr>
            <a:spLocks noGrp="1"/>
          </p:cNvSpPr>
          <p:nvPr>
            <p:ph type="sldNum" sz="quarter" idx="5"/>
          </p:nvPr>
        </p:nvSpPr>
        <p:spPr/>
        <p:txBody>
          <a:bodyPr/>
          <a:lstStyle/>
          <a:p>
            <a:fld id="{A2927192-A581-4208-9470-D97674319D89}" type="slidenum">
              <a:rPr lang="en-US" smtClean="0"/>
              <a:t>11</a:t>
            </a:fld>
            <a:endParaRPr lang="en-US"/>
          </a:p>
        </p:txBody>
      </p:sp>
    </p:spTree>
    <p:extLst>
      <p:ext uri="{BB962C8B-B14F-4D97-AF65-F5344CB8AC3E}">
        <p14:creationId xmlns:p14="http://schemas.microsoft.com/office/powerpoint/2010/main" val="3051442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According to statistical theory, we should increase the batch size (N∗) to reduce estimation error, but the maximum batch size is restricted to the GPU’s capacity.</a:t>
            </a:r>
            <a:br>
              <a:rPr lang="en-US" dirty="0"/>
            </a:br>
            <a:r>
              <a:rPr lang="en-US" sz="1200" kern="1200" dirty="0">
                <a:solidFill>
                  <a:schemeClr val="tx1"/>
                </a:solidFill>
                <a:effectLst/>
                <a:latin typeface="+mn-lt"/>
                <a:ea typeface="+mn-ea"/>
                <a:cs typeface="+mn-cs"/>
              </a:rPr>
              <a:t>Considering the situation above, we indirectly enlarge Ds by encompassing the data from the nearest history. In implementation, we store such data</a:t>
            </a:r>
            <a:br>
              <a:rPr lang="en-US" dirty="0"/>
            </a:br>
            <a:r>
              <a:rPr lang="en-US" sz="1200" kern="1200" dirty="0">
                <a:solidFill>
                  <a:schemeClr val="tx1"/>
                </a:solidFill>
                <a:effectLst/>
                <a:latin typeface="+mn-lt"/>
                <a:ea typeface="+mn-ea"/>
                <a:cs typeface="+mn-cs"/>
              </a:rPr>
              <a:t>in a history data memory. </a:t>
            </a:r>
            <a:endParaRPr lang="en-US" dirty="0"/>
          </a:p>
        </p:txBody>
      </p:sp>
      <p:sp>
        <p:nvSpPr>
          <p:cNvPr id="4" name="Slide Number Placeholder 3"/>
          <p:cNvSpPr>
            <a:spLocks noGrp="1"/>
          </p:cNvSpPr>
          <p:nvPr>
            <p:ph type="sldNum" sz="quarter" idx="5"/>
          </p:nvPr>
        </p:nvSpPr>
        <p:spPr/>
        <p:txBody>
          <a:bodyPr/>
          <a:lstStyle/>
          <a:p>
            <a:fld id="{A2927192-A581-4208-9470-D97674319D89}" type="slidenum">
              <a:rPr lang="en-US" smtClean="0"/>
              <a:t>12</a:t>
            </a:fld>
            <a:endParaRPr lang="en-US"/>
          </a:p>
        </p:txBody>
      </p:sp>
    </p:spTree>
    <p:extLst>
      <p:ext uri="{BB962C8B-B14F-4D97-AF65-F5344CB8AC3E}">
        <p14:creationId xmlns:p14="http://schemas.microsoft.com/office/powerpoint/2010/main" val="3848632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enforce the intermediate fusion results to capture modality-invariant cues among modalities, we repeat MI maximization between fusion results and input modalities. The optimization target is</a:t>
            </a:r>
          </a:p>
          <a:p>
            <a:r>
              <a:rPr lang="en-US" sz="1200" kern="1200" dirty="0">
                <a:solidFill>
                  <a:schemeClr val="tx1"/>
                </a:solidFill>
                <a:effectLst/>
                <a:latin typeface="+mn-lt"/>
                <a:ea typeface="+mn-ea"/>
                <a:cs typeface="+mn-cs"/>
              </a:rPr>
              <a:t>the fusion network F that produces fusion results Z = F (</a:t>
            </a:r>
            <a:r>
              <a:rPr lang="en-US" sz="1200" kern="1200" dirty="0" err="1">
                <a:solidFill>
                  <a:schemeClr val="tx1"/>
                </a:solidFill>
                <a:effectLst/>
                <a:latin typeface="+mn-lt"/>
                <a:ea typeface="+mn-ea"/>
                <a:cs typeface="+mn-cs"/>
              </a:rPr>
              <a:t>Xt</a:t>
            </a:r>
            <a:r>
              <a:rPr lang="en-US" sz="1200" kern="1200" dirty="0">
                <a:solidFill>
                  <a:schemeClr val="tx1"/>
                </a:solidFill>
                <a:effectLst/>
                <a:latin typeface="+mn-lt"/>
                <a:ea typeface="+mn-ea"/>
                <a:cs typeface="+mn-cs"/>
              </a:rPr>
              <a:t>, Xv, </a:t>
            </a:r>
            <a:r>
              <a:rPr lang="en-US" sz="1200" kern="1200" dirty="0" err="1">
                <a:solidFill>
                  <a:schemeClr val="tx1"/>
                </a:solidFill>
                <a:effectLst/>
                <a:latin typeface="+mn-lt"/>
                <a:ea typeface="+mn-ea"/>
                <a:cs typeface="+mn-cs"/>
              </a:rPr>
              <a:t>Xa</a:t>
            </a:r>
            <a:r>
              <a:rPr lang="en-US" sz="1200" kern="1200" dirty="0">
                <a:solidFill>
                  <a:schemeClr val="tx1"/>
                </a:solidFill>
                <a:effectLst/>
                <a:latin typeface="+mn-lt"/>
                <a:ea typeface="+mn-ea"/>
                <a:cs typeface="+mn-cs"/>
              </a:rPr>
              <a:t>). Since we already have a generation path from </a:t>
            </a:r>
            <a:r>
              <a:rPr lang="en-US" sz="1200" kern="1200" dirty="0" err="1">
                <a:solidFill>
                  <a:schemeClr val="tx1"/>
                </a:solidFill>
                <a:effectLst/>
                <a:latin typeface="+mn-lt"/>
                <a:ea typeface="+mn-ea"/>
                <a:cs typeface="+mn-cs"/>
              </a:rPr>
              <a:t>Xm</a:t>
            </a:r>
            <a:r>
              <a:rPr lang="en-US" sz="1200" kern="1200" dirty="0">
                <a:solidFill>
                  <a:schemeClr val="tx1"/>
                </a:solidFill>
                <a:effectLst/>
                <a:latin typeface="+mn-lt"/>
                <a:ea typeface="+mn-ea"/>
                <a:cs typeface="+mn-cs"/>
              </a:rPr>
              <a:t> to Z, we expect an opposite path, i.e. to constructs </a:t>
            </a:r>
            <a:r>
              <a:rPr lang="en-US" sz="1200" kern="1200" dirty="0" err="1">
                <a:solidFill>
                  <a:schemeClr val="tx1"/>
                </a:solidFill>
                <a:effectLst/>
                <a:latin typeface="+mn-lt"/>
                <a:ea typeface="+mn-ea"/>
                <a:cs typeface="+mn-cs"/>
              </a:rPr>
              <a:t>Xm</a:t>
            </a:r>
            <a:r>
              <a:rPr lang="en-US" sz="1200" kern="1200" dirty="0">
                <a:solidFill>
                  <a:schemeClr val="tx1"/>
                </a:solidFill>
                <a:effectLst/>
                <a:latin typeface="+mn-lt"/>
                <a:ea typeface="+mn-ea"/>
                <a:cs typeface="+mn-cs"/>
              </a:rPr>
              <a:t>, m ∈ {t, v, a}</a:t>
            </a:r>
            <a:br>
              <a:rPr lang="en-US" dirty="0"/>
            </a:br>
            <a:r>
              <a:rPr lang="en-US" sz="1200" kern="1200" dirty="0">
                <a:solidFill>
                  <a:schemeClr val="tx1"/>
                </a:solidFill>
                <a:effectLst/>
                <a:latin typeface="+mn-lt"/>
                <a:ea typeface="+mn-ea"/>
                <a:cs typeface="+mn-cs"/>
              </a:rPr>
              <a:t>from Z. Inspired by but different from Oord et al. (2018), we use a score function that acts on the normalized prediction and truth vectors to gauge</a:t>
            </a:r>
            <a:br>
              <a:rPr lang="en-US" dirty="0"/>
            </a:br>
            <a:r>
              <a:rPr lang="en-US" sz="1200" kern="1200" dirty="0">
                <a:solidFill>
                  <a:schemeClr val="tx1"/>
                </a:solidFill>
                <a:effectLst/>
                <a:latin typeface="+mn-lt"/>
                <a:ea typeface="+mn-ea"/>
                <a:cs typeface="+mn-cs"/>
              </a:rPr>
              <a:t>their correlation: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where </a:t>
            </a:r>
            <a:r>
              <a:rPr lang="en-US" sz="1200" kern="1200" dirty="0" err="1">
                <a:solidFill>
                  <a:schemeClr val="tx1"/>
                </a:solidFill>
                <a:effectLst/>
                <a:latin typeface="+mn-lt"/>
                <a:ea typeface="+mn-ea"/>
                <a:cs typeface="+mn-cs"/>
              </a:rPr>
              <a:t>Gφ</a:t>
            </a:r>
            <a:r>
              <a:rPr lang="en-US" sz="1200" kern="1200" dirty="0">
                <a:solidFill>
                  <a:schemeClr val="tx1"/>
                </a:solidFill>
                <a:effectLst/>
                <a:latin typeface="+mn-lt"/>
                <a:ea typeface="+mn-ea"/>
                <a:cs typeface="+mn-cs"/>
              </a:rPr>
              <a:t> is a neural network with parameters φ that generates a prediction of hm from Z, ‖ · ‖2 is the Euclidean norm, by dividing which we obtain unit-length vectors. </a:t>
            </a:r>
            <a:endParaRPr lang="en-US" dirty="0"/>
          </a:p>
        </p:txBody>
      </p:sp>
      <p:sp>
        <p:nvSpPr>
          <p:cNvPr id="4" name="Slide Number Placeholder 3"/>
          <p:cNvSpPr>
            <a:spLocks noGrp="1"/>
          </p:cNvSpPr>
          <p:nvPr>
            <p:ph type="sldNum" sz="quarter" idx="5"/>
          </p:nvPr>
        </p:nvSpPr>
        <p:spPr/>
        <p:txBody>
          <a:bodyPr/>
          <a:lstStyle/>
          <a:p>
            <a:fld id="{A2927192-A581-4208-9470-D97674319D89}" type="slidenum">
              <a:rPr lang="en-US" smtClean="0"/>
              <a:t>13</a:t>
            </a:fld>
            <a:endParaRPr lang="en-US"/>
          </a:p>
        </p:txBody>
      </p:sp>
    </p:spTree>
    <p:extLst>
      <p:ext uri="{BB962C8B-B14F-4D97-AF65-F5344CB8AC3E}">
        <p14:creationId xmlns:p14="http://schemas.microsoft.com/office/powerpoint/2010/main" val="2754236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incorporate this score function into the Noise-Contrastive Estimation framework (Gutmann and </a:t>
            </a:r>
            <a:r>
              <a:rPr lang="en-US" sz="1200" kern="1200" dirty="0" err="1">
                <a:solidFill>
                  <a:schemeClr val="tx1"/>
                </a:solidFill>
                <a:effectLst/>
                <a:latin typeface="+mn-lt"/>
                <a:ea typeface="+mn-ea"/>
                <a:cs typeface="+mn-cs"/>
              </a:rPr>
              <a:t>Hyv</a:t>
            </a:r>
            <a:r>
              <a:rPr lang="en-US" sz="1200" kern="1200" dirty="0">
                <a:solidFill>
                  <a:schemeClr val="tx1"/>
                </a:solidFill>
                <a:effectLst/>
                <a:latin typeface="+mn-lt"/>
                <a:ea typeface="+mn-ea"/>
                <a:cs typeface="+mn-cs"/>
              </a:rPr>
              <a:t> ̈arinen,2010) by treating all other representations of that</a:t>
            </a:r>
            <a:br>
              <a:rPr lang="en-US" dirty="0"/>
            </a:br>
            <a:r>
              <a:rPr lang="en-US" sz="1200" kern="1200" dirty="0">
                <a:solidFill>
                  <a:schemeClr val="tx1"/>
                </a:solidFill>
                <a:effectLst/>
                <a:latin typeface="+mn-lt"/>
                <a:ea typeface="+mn-ea"/>
                <a:cs typeface="+mn-cs"/>
              </a:rPr>
              <a:t>modality in the same batch ̃Him = Hm \ {him} as negative samples: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Contrastive Predictive Coding (CPC) scores the MI between context and future elements “across the time horizon” to keep the portion of “slow features” that span many time</a:t>
            </a:r>
            <a:br>
              <a:rPr lang="en-US" dirty="0"/>
            </a:br>
            <a:r>
              <a:rPr lang="en-US" sz="1200" kern="1200" dirty="0">
                <a:solidFill>
                  <a:schemeClr val="tx1"/>
                </a:solidFill>
                <a:effectLst/>
                <a:latin typeface="+mn-lt"/>
                <a:ea typeface="+mn-ea"/>
                <a:cs typeface="+mn-cs"/>
              </a:rPr>
              <a:t>steps (Oord et al., 2018). Similarly, in our model, we ask the fusion result Z to reversely predict representations “across modalities” so that more modality-invariant information can be passed to</a:t>
            </a:r>
            <a:br>
              <a:rPr lang="en-US" dirty="0"/>
            </a:br>
            <a:r>
              <a:rPr lang="en-US" sz="1200" kern="1200" dirty="0">
                <a:solidFill>
                  <a:schemeClr val="tx1"/>
                </a:solidFill>
                <a:effectLst/>
                <a:latin typeface="+mn-lt"/>
                <a:ea typeface="+mn-ea"/>
                <a:cs typeface="+mn-cs"/>
              </a:rPr>
              <a:t>Z.</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Besides, by aligning the prediction to each modality we enable the model to decide how much information it should receive from each modality. </a:t>
            </a:r>
            <a:endParaRPr lang="en-US" dirty="0"/>
          </a:p>
        </p:txBody>
      </p:sp>
      <p:sp>
        <p:nvSpPr>
          <p:cNvPr id="4" name="Slide Number Placeholder 3"/>
          <p:cNvSpPr>
            <a:spLocks noGrp="1"/>
          </p:cNvSpPr>
          <p:nvPr>
            <p:ph type="sldNum" sz="quarter" idx="5"/>
          </p:nvPr>
        </p:nvSpPr>
        <p:spPr/>
        <p:txBody>
          <a:bodyPr/>
          <a:lstStyle/>
          <a:p>
            <a:fld id="{A2927192-A581-4208-9470-D97674319D89}" type="slidenum">
              <a:rPr lang="en-US" smtClean="0"/>
              <a:t>14</a:t>
            </a:fld>
            <a:endParaRPr lang="en-US"/>
          </a:p>
        </p:txBody>
      </p:sp>
    </p:spTree>
    <p:extLst>
      <p:ext uri="{BB962C8B-B14F-4D97-AF65-F5344CB8AC3E}">
        <p14:creationId xmlns:p14="http://schemas.microsoft.com/office/powerpoint/2010/main" val="1084182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training process consists of two stages in each iteration: In the first stage, we approximate p(</a:t>
            </a:r>
            <a:r>
              <a:rPr lang="en-US" sz="1200" kern="1200" dirty="0" err="1">
                <a:solidFill>
                  <a:schemeClr val="tx1"/>
                </a:solidFill>
                <a:effectLst/>
                <a:latin typeface="+mn-lt"/>
                <a:ea typeface="+mn-ea"/>
                <a:cs typeface="+mn-cs"/>
              </a:rPr>
              <a:t>y|x</a:t>
            </a:r>
            <a:r>
              <a:rPr lang="en-US" sz="1200" kern="1200" dirty="0">
                <a:solidFill>
                  <a:schemeClr val="tx1"/>
                </a:solidFill>
                <a:effectLst/>
                <a:latin typeface="+mn-lt"/>
                <a:ea typeface="+mn-ea"/>
                <a:cs typeface="+mn-cs"/>
              </a:rPr>
              <a:t>) with q(</a:t>
            </a:r>
            <a:r>
              <a:rPr lang="en-US" sz="1200" kern="1200" dirty="0" err="1">
                <a:solidFill>
                  <a:schemeClr val="tx1"/>
                </a:solidFill>
                <a:effectLst/>
                <a:latin typeface="+mn-lt"/>
                <a:ea typeface="+mn-ea"/>
                <a:cs typeface="+mn-cs"/>
              </a:rPr>
              <a:t>y|x</a:t>
            </a:r>
            <a:r>
              <a:rPr lang="en-US" sz="1200" kern="1200" dirty="0">
                <a:solidFill>
                  <a:schemeClr val="tx1"/>
                </a:solidFill>
                <a:effectLst/>
                <a:latin typeface="+mn-lt"/>
                <a:ea typeface="+mn-ea"/>
                <a:cs typeface="+mn-cs"/>
              </a:rPr>
              <a:t>) by minimizing the negative</a:t>
            </a:r>
            <a:br>
              <a:rPr lang="en-US" dirty="0"/>
            </a:br>
            <a:r>
              <a:rPr lang="en-US" sz="1200" kern="1200" dirty="0">
                <a:solidFill>
                  <a:schemeClr val="tx1"/>
                </a:solidFill>
                <a:effectLst/>
                <a:latin typeface="+mn-lt"/>
                <a:ea typeface="+mn-ea"/>
                <a:cs typeface="+mn-cs"/>
              </a:rPr>
              <a:t>log-likelihood for inter-modality predictors with the loss in (4).</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stage, hierarchical MI lower bounds in previous subsections are added to the main loss as auxiliary losses. After obtaining the final prediction ˆy, along with the truth value y,</a:t>
            </a:r>
            <a:br>
              <a:rPr lang="en-US" dirty="0"/>
            </a:br>
            <a:r>
              <a:rPr lang="en-US" sz="1200" kern="1200" dirty="0">
                <a:solidFill>
                  <a:schemeClr val="tx1"/>
                </a:solidFill>
                <a:effectLst/>
                <a:latin typeface="+mn-lt"/>
                <a:ea typeface="+mn-ea"/>
                <a:cs typeface="+mn-cs"/>
              </a:rPr>
              <a:t>we have the task loss:</a:t>
            </a:r>
          </a:p>
          <a:p>
            <a:r>
              <a:rPr lang="en-US" sz="1200" kern="1200" dirty="0">
                <a:solidFill>
                  <a:schemeClr val="tx1"/>
                </a:solidFill>
                <a:effectLst/>
                <a:latin typeface="+mn-lt"/>
                <a:ea typeface="+mn-ea"/>
                <a:cs typeface="+mn-cs"/>
              </a:rPr>
              <a:t>where MAE stands for mean absolute error loss, which is a common practice in regression tasks.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Finally, we calculate the weighted sum of all these losses to obtain the main loss for this stage:</a:t>
            </a:r>
          </a:p>
          <a:p>
            <a:r>
              <a:rPr lang="en-US" sz="1200" kern="1200" dirty="0">
                <a:solidFill>
                  <a:schemeClr val="tx1"/>
                </a:solidFill>
                <a:effectLst/>
                <a:latin typeface="+mn-lt"/>
                <a:ea typeface="+mn-ea"/>
                <a:cs typeface="+mn-cs"/>
              </a:rPr>
              <a:t>where α, β are hyper-parameters that control the impact of MI maximization. </a:t>
            </a:r>
            <a:endParaRPr lang="en-US" dirty="0"/>
          </a:p>
        </p:txBody>
      </p:sp>
      <p:sp>
        <p:nvSpPr>
          <p:cNvPr id="4" name="Slide Number Placeholder 3"/>
          <p:cNvSpPr>
            <a:spLocks noGrp="1"/>
          </p:cNvSpPr>
          <p:nvPr>
            <p:ph type="sldNum" sz="quarter" idx="5"/>
          </p:nvPr>
        </p:nvSpPr>
        <p:spPr/>
        <p:txBody>
          <a:bodyPr/>
          <a:lstStyle/>
          <a:p>
            <a:fld id="{A2927192-A581-4208-9470-D97674319D89}" type="slidenum">
              <a:rPr lang="en-US" smtClean="0"/>
              <a:t>15</a:t>
            </a:fld>
            <a:endParaRPr lang="en-US"/>
          </a:p>
        </p:txBody>
      </p:sp>
    </p:spTree>
    <p:extLst>
      <p:ext uri="{BB962C8B-B14F-4D97-AF65-F5344CB8AC3E}">
        <p14:creationId xmlns:p14="http://schemas.microsoft.com/office/powerpoint/2010/main" val="3385621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Previous methods are limited to the lack of control in the information flow that starts from raw inputs till the fusion embeddings, which may risk losing practical information and introducing unexpected noise carried by each modality.</a:t>
            </a:r>
          </a:p>
          <a:p>
            <a:r>
              <a:rPr lang="en-US" sz="1200" kern="1200" dirty="0">
                <a:solidFill>
                  <a:schemeClr val="tx1"/>
                </a:solidFill>
                <a:effectLst/>
                <a:latin typeface="+mn-lt"/>
                <a:ea typeface="+mn-ea"/>
                <a:cs typeface="+mn-cs"/>
              </a:rPr>
              <a:t>In this work, we propose a framework named </a:t>
            </a:r>
            <a:r>
              <a:rPr lang="en-US" sz="1200" kern="1200" dirty="0" err="1">
                <a:solidFill>
                  <a:schemeClr val="tx1"/>
                </a:solidFill>
                <a:effectLst/>
                <a:latin typeface="+mn-lt"/>
                <a:ea typeface="+mn-ea"/>
                <a:cs typeface="+mn-cs"/>
              </a:rPr>
              <a:t>MultiModal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InfoMax</a:t>
            </a:r>
            <a:r>
              <a:rPr lang="en-US" sz="1200" kern="1200" dirty="0">
                <a:solidFill>
                  <a:schemeClr val="tx1"/>
                </a:solidFill>
                <a:effectLst/>
                <a:latin typeface="+mn-lt"/>
                <a:ea typeface="+mn-ea"/>
                <a:cs typeface="+mn-cs"/>
              </a:rPr>
              <a:t> (MMIM), which hierarchically maximizes the Mutual Information(MI) in unimodal input pairs (inter-modality) and between multimodal fusion result and unimodal input in order to maintain task-related information through multimodal fusion. The framework is jointly trained with</a:t>
            </a:r>
            <a:br>
              <a:rPr lang="en-US" dirty="0"/>
            </a:br>
            <a:r>
              <a:rPr lang="en-US" sz="1200" kern="1200" dirty="0">
                <a:solidFill>
                  <a:schemeClr val="tx1"/>
                </a:solidFill>
                <a:effectLst/>
                <a:latin typeface="+mn-lt"/>
                <a:ea typeface="+mn-ea"/>
                <a:cs typeface="+mn-cs"/>
              </a:rPr>
              <a:t>the main task (MSA) to improve the performance of the downstream MSA task. To address the intractable issue of MI bounds, we further formulate a set of computationally simple parametric and non-parametric methods to approximate their truth value.</a:t>
            </a:r>
            <a:endParaRPr lang="en-US" dirty="0"/>
          </a:p>
        </p:txBody>
      </p:sp>
      <p:sp>
        <p:nvSpPr>
          <p:cNvPr id="4" name="Slide Number Placeholder 3"/>
          <p:cNvSpPr>
            <a:spLocks noGrp="1"/>
          </p:cNvSpPr>
          <p:nvPr>
            <p:ph type="sldNum" sz="quarter" idx="5"/>
          </p:nvPr>
        </p:nvSpPr>
        <p:spPr/>
        <p:txBody>
          <a:bodyPr/>
          <a:lstStyle/>
          <a:p>
            <a:fld id="{A2927192-A581-4208-9470-D97674319D89}" type="slidenum">
              <a:rPr lang="en-US" smtClean="0"/>
              <a:t>3</a:t>
            </a:fld>
            <a:endParaRPr lang="en-US"/>
          </a:p>
        </p:txBody>
      </p:sp>
    </p:spTree>
    <p:extLst>
      <p:ext uri="{BB962C8B-B14F-4D97-AF65-F5344CB8AC3E}">
        <p14:creationId xmlns:p14="http://schemas.microsoft.com/office/powerpoint/2010/main" val="469945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process raw input into numerical sequential vectors with feature extractor, firmware for visual and acoustic, tokenizer (BERT) for texts</a:t>
            </a:r>
          </a:p>
          <a:p>
            <a:r>
              <a:rPr lang="en-US" dirty="0"/>
              <a:t>-&gt; </a:t>
            </a:r>
            <a:r>
              <a:rPr lang="en-US" sz="1200" kern="1200" dirty="0">
                <a:solidFill>
                  <a:schemeClr val="tx1"/>
                </a:solidFill>
                <a:effectLst/>
                <a:latin typeface="+mn-lt"/>
                <a:ea typeface="+mn-ea"/>
                <a:cs typeface="+mn-cs"/>
              </a:rPr>
              <a:t>we encode them into individual unit-length representations. </a:t>
            </a:r>
          </a:p>
          <a:p>
            <a:r>
              <a:rPr lang="en-US" sz="1200" kern="1200" dirty="0">
                <a:solidFill>
                  <a:schemeClr val="tx1"/>
                </a:solidFill>
                <a:effectLst/>
                <a:latin typeface="+mn-lt"/>
                <a:ea typeface="+mn-ea"/>
                <a:cs typeface="+mn-cs"/>
              </a:rPr>
              <a:t>-&gt;The model then works in two collaborative parts—fusion and MI maximization, marked by solid and dash lines </a:t>
            </a:r>
          </a:p>
          <a:p>
            <a:r>
              <a:rPr lang="en-US" sz="1200" kern="1200" dirty="0">
                <a:solidFill>
                  <a:schemeClr val="tx1"/>
                </a:solidFill>
                <a:effectLst/>
                <a:latin typeface="+mn-lt"/>
                <a:ea typeface="+mn-ea"/>
                <a:cs typeface="+mn-cs"/>
              </a:rPr>
              <a:t>-&gt;In the fusion part, a fusion network F of stacked linear-activation layers transforms the </a:t>
            </a:r>
          </a:p>
          <a:p>
            <a:r>
              <a:rPr lang="en-US" sz="1200" kern="1200" dirty="0">
                <a:solidFill>
                  <a:schemeClr val="tx1"/>
                </a:solidFill>
                <a:effectLst/>
                <a:latin typeface="+mn-lt"/>
                <a:ea typeface="+mn-ea"/>
                <a:cs typeface="+mn-cs"/>
              </a:rPr>
              <a:t>unimodal representations into the fusion result Z, which is then passed through a regression multilayer perceptron (MLP) for final predictions. </a:t>
            </a:r>
          </a:p>
          <a:p>
            <a:r>
              <a:rPr lang="en-US" sz="1200" kern="1200" dirty="0">
                <a:solidFill>
                  <a:schemeClr val="tx1"/>
                </a:solidFill>
                <a:effectLst/>
                <a:latin typeface="+mn-lt"/>
                <a:ea typeface="+mn-ea"/>
                <a:cs typeface="+mn-cs"/>
              </a:rPr>
              <a:t>-&gt;&gt;&gt; the MI lower bounds at two levels—input level and fusion level are estimated and boosted. The two parts work concurrently to produce task and MI-related losses for</a:t>
            </a:r>
            <a:br>
              <a:rPr lang="en-US" dirty="0"/>
            </a:br>
            <a:r>
              <a:rPr lang="en-US" sz="1200" kern="1200" dirty="0">
                <a:solidFill>
                  <a:schemeClr val="tx1"/>
                </a:solidFill>
                <a:effectLst/>
                <a:latin typeface="+mn-lt"/>
                <a:ea typeface="+mn-ea"/>
                <a:cs typeface="+mn-cs"/>
              </a:rPr>
              <a:t>back-propagation, through which the model learns to infuse the task-related information into fusion results as well as improve the accuracy of predictions in the main task.</a:t>
            </a:r>
            <a:endParaRPr lang="en-US" dirty="0"/>
          </a:p>
        </p:txBody>
      </p:sp>
      <p:sp>
        <p:nvSpPr>
          <p:cNvPr id="4" name="Slide Number Placeholder 3"/>
          <p:cNvSpPr>
            <a:spLocks noGrp="1"/>
          </p:cNvSpPr>
          <p:nvPr>
            <p:ph type="sldNum" sz="quarter" idx="5"/>
          </p:nvPr>
        </p:nvSpPr>
        <p:spPr/>
        <p:txBody>
          <a:bodyPr/>
          <a:lstStyle/>
          <a:p>
            <a:fld id="{A2927192-A581-4208-9470-D97674319D89}" type="slidenum">
              <a:rPr lang="en-US" smtClean="0"/>
              <a:t>4</a:t>
            </a:fld>
            <a:endParaRPr lang="en-US"/>
          </a:p>
        </p:txBody>
      </p:sp>
    </p:spTree>
    <p:extLst>
      <p:ext uri="{BB962C8B-B14F-4D97-AF65-F5344CB8AC3E}">
        <p14:creationId xmlns:p14="http://schemas.microsoft.com/office/powerpoint/2010/main" val="3659726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BERT (Devlin et al., 2019) to encode an input sentence and extract the head embedding from the last layer’s output as ht. </a:t>
            </a:r>
          </a:p>
          <a:p>
            <a:r>
              <a:rPr lang="en-US" sz="1200" kern="1200" dirty="0">
                <a:solidFill>
                  <a:schemeClr val="tx1"/>
                </a:solidFill>
                <a:effectLst/>
                <a:latin typeface="+mn-lt"/>
                <a:ea typeface="+mn-ea"/>
                <a:cs typeface="+mn-cs"/>
              </a:rPr>
              <a:t>For visual and acoustic, we employ two modality-specific unidirectional to capture the temporal features of these modalities:</a:t>
            </a:r>
            <a:endParaRPr lang="en-US" dirty="0"/>
          </a:p>
        </p:txBody>
      </p:sp>
      <p:sp>
        <p:nvSpPr>
          <p:cNvPr id="4" name="Slide Number Placeholder 3"/>
          <p:cNvSpPr>
            <a:spLocks noGrp="1"/>
          </p:cNvSpPr>
          <p:nvPr>
            <p:ph type="sldNum" sz="quarter" idx="5"/>
          </p:nvPr>
        </p:nvSpPr>
        <p:spPr/>
        <p:txBody>
          <a:bodyPr/>
          <a:lstStyle/>
          <a:p>
            <a:fld id="{A2927192-A581-4208-9470-D97674319D89}" type="slidenum">
              <a:rPr lang="en-US" smtClean="0"/>
              <a:t>5</a:t>
            </a:fld>
            <a:endParaRPr lang="en-US"/>
          </a:p>
        </p:txBody>
      </p:sp>
    </p:spTree>
    <p:extLst>
      <p:ext uri="{BB962C8B-B14F-4D97-AF65-F5344CB8AC3E}">
        <p14:creationId xmlns:p14="http://schemas.microsoft.com/office/powerpoint/2010/main" val="1303060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Upper bounding MI is challenging, but is possible when the conditional distribution p(</a:t>
            </a:r>
            <a:r>
              <a:rPr lang="en-US" dirty="0" err="1"/>
              <a:t>y|x</a:t>
            </a:r>
            <a:r>
              <a:rPr lang="en-US" dirty="0"/>
              <a:t>) is known (e.g. in deep </a:t>
            </a:r>
            <a:r>
              <a:rPr lang="en-US" dirty="0" err="1"/>
              <a:t>representation</a:t>
            </a:r>
            <a:r>
              <a:rPr lang="en-US" dirty="0"/>
              <a:t> learning where y is the stochastic representation). We can build a tractable variational upper bound by introducing a variational approximation q(y) to the intractable marginal p(y) = R dx p(x)p(</a:t>
            </a:r>
            <a:r>
              <a:rPr lang="en-US" dirty="0" err="1"/>
              <a:t>y|x</a:t>
            </a:r>
            <a:r>
              <a:rPr lang="en-US" dirty="0"/>
              <a:t>). By multiplying and dividing the integrand in MI by a variational approximation q(y) and dropping a negative KL term, we get a tractable variational upper bound (Barber &amp; </a:t>
            </a:r>
            <a:r>
              <a:rPr lang="en-US" dirty="0" err="1"/>
              <a:t>Agakov</a:t>
            </a:r>
            <a:r>
              <a:rPr lang="en-US" dirty="0"/>
              <a:t>, 2003): </a:t>
            </a:r>
          </a:p>
          <a:p>
            <a:endParaRPr lang="en-US" dirty="0"/>
          </a:p>
          <a:p>
            <a:r>
              <a:rPr lang="en-US" dirty="0"/>
              <a:t>which is often referred to as the rate in generative models (Alemi et al., 2017). This bound is tight when q(y) = p(y), and requires that computing log q(y) is tractable.</a:t>
            </a:r>
          </a:p>
        </p:txBody>
      </p:sp>
      <p:sp>
        <p:nvSpPr>
          <p:cNvPr id="4" name="Slide Number Placeholder 3"/>
          <p:cNvSpPr>
            <a:spLocks noGrp="1"/>
          </p:cNvSpPr>
          <p:nvPr>
            <p:ph type="sldNum" sz="quarter" idx="5"/>
          </p:nvPr>
        </p:nvSpPr>
        <p:spPr/>
        <p:txBody>
          <a:bodyPr/>
          <a:lstStyle/>
          <a:p>
            <a:fld id="{A2927192-A581-4208-9470-D97674319D89}" type="slidenum">
              <a:rPr lang="en-US" smtClean="0"/>
              <a:t>6</a:t>
            </a:fld>
            <a:endParaRPr lang="en-US"/>
          </a:p>
        </p:txBody>
      </p:sp>
    </p:spTree>
    <p:extLst>
      <p:ext uri="{BB962C8B-B14F-4D97-AF65-F5344CB8AC3E}">
        <p14:creationId xmlns:p14="http://schemas.microsoft.com/office/powerpoint/2010/main" val="4071876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the upper bound, most variational lower bounds on mutual information do not require direct knowledge of any conditional densities. To establish an initial lower bound on mutual information, we factor MI the opposite direction as the upper bound, and replace the intractable conditional distribution p(</a:t>
            </a:r>
            <a:r>
              <a:rPr lang="en-US" dirty="0" err="1"/>
              <a:t>x|y</a:t>
            </a:r>
            <a:r>
              <a:rPr lang="en-US" dirty="0"/>
              <a:t>) with a tractable optimization problem over a variational distribution q(</a:t>
            </a:r>
            <a:r>
              <a:rPr lang="en-US" dirty="0" err="1"/>
              <a:t>x|y</a:t>
            </a:r>
            <a:r>
              <a:rPr lang="en-US" dirty="0"/>
              <a:t>). As shown in Barber &amp; </a:t>
            </a:r>
            <a:r>
              <a:rPr lang="en-US" dirty="0" err="1"/>
              <a:t>Agakov</a:t>
            </a:r>
            <a:r>
              <a:rPr lang="en-US" dirty="0"/>
              <a:t> (2003), this yields a lower bound on MI due to the non-negativity of the KL divergence.</a:t>
            </a:r>
          </a:p>
          <a:p>
            <a:endParaRPr lang="en-US" dirty="0"/>
          </a:p>
          <a:p>
            <a:r>
              <a:rPr lang="en-US" sz="1200" kern="1200" dirty="0">
                <a:solidFill>
                  <a:schemeClr val="tx1"/>
                </a:solidFill>
                <a:effectLst/>
                <a:latin typeface="+mn-lt"/>
                <a:ea typeface="+mn-ea"/>
                <a:cs typeface="+mn-cs"/>
              </a:rPr>
              <a:t>It approximates the truth conditional distribution p(</a:t>
            </a:r>
            <a:r>
              <a:rPr lang="en-US" sz="1200" kern="1200" dirty="0" err="1">
                <a:solidFill>
                  <a:schemeClr val="tx1"/>
                </a:solidFill>
                <a:effectLst/>
                <a:latin typeface="+mn-lt"/>
                <a:ea typeface="+mn-ea"/>
                <a:cs typeface="+mn-cs"/>
              </a:rPr>
              <a:t>y|x</a:t>
            </a:r>
            <a:r>
              <a:rPr lang="en-US" sz="1200" kern="1200" dirty="0">
                <a:solidFill>
                  <a:schemeClr val="tx1"/>
                </a:solidFill>
                <a:effectLst/>
                <a:latin typeface="+mn-lt"/>
                <a:ea typeface="+mn-ea"/>
                <a:cs typeface="+mn-cs"/>
              </a:rPr>
              <a:t>) with a variational counterpart q(</a:t>
            </a:r>
            <a:r>
              <a:rPr lang="en-US" sz="1200" kern="1200" dirty="0" err="1">
                <a:solidFill>
                  <a:schemeClr val="tx1"/>
                </a:solidFill>
                <a:effectLst/>
                <a:latin typeface="+mn-lt"/>
                <a:ea typeface="+mn-ea"/>
                <a:cs typeface="+mn-cs"/>
              </a:rPr>
              <a:t>y|x</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A2927192-A581-4208-9470-D97674319D89}" type="slidenum">
              <a:rPr lang="en-US" smtClean="0"/>
              <a:t>7</a:t>
            </a:fld>
            <a:endParaRPr lang="en-US"/>
          </a:p>
        </p:txBody>
      </p:sp>
    </p:spTree>
    <p:extLst>
      <p:ext uri="{BB962C8B-B14F-4D97-AF65-F5344CB8AC3E}">
        <p14:creationId xmlns:p14="http://schemas.microsoft.com/office/powerpoint/2010/main" val="1692301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where H(Y ) is the differential entropy of Y . This lower bound is tight, i.e., there is no gap between the bound and truth value, when q(</a:t>
            </a:r>
            <a:r>
              <a:rPr lang="en-US" sz="1200" kern="1200" dirty="0" err="1">
                <a:solidFill>
                  <a:schemeClr val="tx1"/>
                </a:solidFill>
                <a:effectLst/>
                <a:latin typeface="+mn-lt"/>
                <a:ea typeface="+mn-ea"/>
                <a:cs typeface="+mn-cs"/>
              </a:rPr>
              <a:t>y|x</a:t>
            </a:r>
            <a:r>
              <a:rPr lang="en-US" sz="1200" kern="1200" dirty="0">
                <a:solidFill>
                  <a:schemeClr val="tx1"/>
                </a:solidFill>
                <a:effectLst/>
                <a:latin typeface="+mn-lt"/>
                <a:ea typeface="+mn-ea"/>
                <a:cs typeface="+mn-cs"/>
              </a:rPr>
              <a:t>) = p(</a:t>
            </a:r>
            <a:r>
              <a:rPr lang="en-US" sz="1200" kern="1200" dirty="0" err="1">
                <a:solidFill>
                  <a:schemeClr val="tx1"/>
                </a:solidFill>
                <a:effectLst/>
                <a:latin typeface="+mn-lt"/>
                <a:ea typeface="+mn-ea"/>
                <a:cs typeface="+mn-cs"/>
              </a:rPr>
              <a:t>y|x</a:t>
            </a:r>
            <a:r>
              <a:rPr lang="en-US" sz="1200" kern="1200" dirty="0">
                <a:solidFill>
                  <a:schemeClr val="tx1"/>
                </a:solidFill>
                <a:effectLst/>
                <a:latin typeface="+mn-lt"/>
                <a:ea typeface="+mn-ea"/>
                <a:cs typeface="+mn-cs"/>
              </a:rPr>
              <a:t>).</a:t>
            </a:r>
            <a:br>
              <a:rPr lang="en-US" dirty="0"/>
            </a:br>
            <a:r>
              <a:rPr lang="en-US" sz="1200" kern="1200" dirty="0">
                <a:solidFill>
                  <a:schemeClr val="tx1"/>
                </a:solidFill>
                <a:effectLst/>
                <a:latin typeface="+mn-lt"/>
                <a:ea typeface="+mn-ea"/>
                <a:cs typeface="+mn-cs"/>
              </a:rPr>
              <a:t>In our implementation, we optimize the bounds for two modality pairs— (text, visual) and (text, acoustic). In each pair, we treat text as X and</a:t>
            </a:r>
            <a:br>
              <a:rPr lang="en-US" dirty="0"/>
            </a:br>
            <a:r>
              <a:rPr lang="en-US" sz="1200" kern="1200" dirty="0">
                <a:solidFill>
                  <a:schemeClr val="tx1"/>
                </a:solidFill>
                <a:effectLst/>
                <a:latin typeface="+mn-lt"/>
                <a:ea typeface="+mn-ea"/>
                <a:cs typeface="+mn-cs"/>
              </a:rPr>
              <a:t>the other modality as Y in (3). We do so because 1) Since we have to train a predictor q(</a:t>
            </a:r>
            <a:r>
              <a:rPr lang="en-US" sz="1200" kern="1200" dirty="0" err="1">
                <a:solidFill>
                  <a:schemeClr val="tx1"/>
                </a:solidFill>
                <a:effectLst/>
                <a:latin typeface="+mn-lt"/>
                <a:ea typeface="+mn-ea"/>
                <a:cs typeface="+mn-cs"/>
              </a:rPr>
              <a:t>y|x</a:t>
            </a:r>
            <a:r>
              <a:rPr lang="en-US" sz="1200" kern="1200" dirty="0">
                <a:solidFill>
                  <a:schemeClr val="tx1"/>
                </a:solidFill>
                <a:effectLst/>
                <a:latin typeface="+mn-lt"/>
                <a:ea typeface="+mn-ea"/>
                <a:cs typeface="+mn-cs"/>
              </a:rPr>
              <a:t>) to approximate p(</a:t>
            </a:r>
            <a:r>
              <a:rPr lang="en-US" sz="1200" kern="1200" dirty="0" err="1">
                <a:solidFill>
                  <a:schemeClr val="tx1"/>
                </a:solidFill>
                <a:effectLst/>
                <a:latin typeface="+mn-lt"/>
                <a:ea typeface="+mn-ea"/>
                <a:cs typeface="+mn-cs"/>
              </a:rPr>
              <a:t>y|x</a:t>
            </a:r>
            <a:r>
              <a:rPr lang="en-US" sz="1200" kern="1200" dirty="0">
                <a:solidFill>
                  <a:schemeClr val="tx1"/>
                </a:solidFill>
                <a:effectLst/>
                <a:latin typeface="+mn-lt"/>
                <a:ea typeface="+mn-ea"/>
                <a:cs typeface="+mn-cs"/>
              </a:rPr>
              <a:t>), prediction from higher-</a:t>
            </a:r>
            <a:br>
              <a:rPr lang="en-US" dirty="0"/>
            </a:br>
            <a:r>
              <a:rPr lang="en-US" sz="1200" kern="1200" dirty="0">
                <a:solidFill>
                  <a:schemeClr val="tx1"/>
                </a:solidFill>
                <a:effectLst/>
                <a:latin typeface="+mn-lt"/>
                <a:ea typeface="+mn-ea"/>
                <a:cs typeface="+mn-cs"/>
              </a:rPr>
              <a:t>dimensional vectors </a:t>
            </a:r>
            <a:r>
              <a:rPr lang="en-US" sz="1200" kern="1200" dirty="0" err="1">
                <a:solidFill>
                  <a:schemeClr val="tx1"/>
                </a:solidFill>
                <a:effectLst/>
                <a:latin typeface="+mn-lt"/>
                <a:ea typeface="+mn-ea"/>
                <a:cs typeface="+mn-cs"/>
              </a:rPr>
              <a:t>ht</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Rdt</a:t>
            </a:r>
            <a:r>
              <a:rPr lang="en-US" sz="1200" kern="1200" dirty="0">
                <a:solidFill>
                  <a:schemeClr val="tx1"/>
                </a:solidFill>
                <a:effectLst/>
                <a:latin typeface="+mn-lt"/>
                <a:ea typeface="+mn-ea"/>
                <a:cs typeface="+mn-cs"/>
              </a:rPr>
              <a:t> (dt =768) to lower ones </a:t>
            </a:r>
            <a:r>
              <a:rPr lang="en-US" sz="1200" kern="1200" dirty="0" err="1">
                <a:solidFill>
                  <a:schemeClr val="tx1"/>
                </a:solidFill>
                <a:effectLst/>
                <a:latin typeface="+mn-lt"/>
                <a:ea typeface="+mn-ea"/>
                <a:cs typeface="+mn-cs"/>
              </a:rPr>
              <a:t>hv</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Rdv</a:t>
            </a:r>
            <a:r>
              <a:rPr lang="en-US" sz="1200" kern="1200" dirty="0">
                <a:solidFill>
                  <a:schemeClr val="tx1"/>
                </a:solidFill>
                <a:effectLst/>
                <a:latin typeface="+mn-lt"/>
                <a:ea typeface="+mn-ea"/>
                <a:cs typeface="+mn-cs"/>
              </a:rPr>
              <a:t> and ha ∈ </a:t>
            </a:r>
            <a:r>
              <a:rPr lang="en-US" sz="1200" kern="1200" dirty="0" err="1">
                <a:solidFill>
                  <a:schemeClr val="tx1"/>
                </a:solidFill>
                <a:effectLst/>
                <a:latin typeface="+mn-lt"/>
                <a:ea typeface="+mn-ea"/>
                <a:cs typeface="+mn-cs"/>
              </a:rPr>
              <a:t>Rda</a:t>
            </a:r>
            <a:r>
              <a:rPr lang="en-US" sz="1200" kern="1200" dirty="0">
                <a:solidFill>
                  <a:schemeClr val="tx1"/>
                </a:solidFill>
                <a:effectLst/>
                <a:latin typeface="+mn-lt"/>
                <a:ea typeface="+mn-ea"/>
                <a:cs typeface="+mn-cs"/>
              </a:rPr>
              <a:t> (dv, da ¡ 50) converges faster with higher accuracy; 2) many pre-</a:t>
            </a:r>
            <a:br>
              <a:rPr lang="en-US" dirty="0"/>
            </a:br>
            <a:r>
              <a:rPr lang="en-US" sz="1200" kern="1200" dirty="0" err="1">
                <a:solidFill>
                  <a:schemeClr val="tx1"/>
                </a:solidFill>
                <a:effectLst/>
                <a:latin typeface="+mn-lt"/>
                <a:ea typeface="+mn-ea"/>
                <a:cs typeface="+mn-cs"/>
              </a:rPr>
              <a:t>vious</a:t>
            </a:r>
            <a:r>
              <a:rPr lang="en-US" sz="1200" kern="1200" dirty="0">
                <a:solidFill>
                  <a:schemeClr val="tx1"/>
                </a:solidFill>
                <a:effectLst/>
                <a:latin typeface="+mn-lt"/>
                <a:ea typeface="+mn-ea"/>
                <a:cs typeface="+mn-cs"/>
              </a:rPr>
              <a:t> works (Tsai et al., 2019a; Hazarika et al., 2020) pointed out that from empirical study the text modality is predominate, which can integrate</a:t>
            </a:r>
            <a:br>
              <a:rPr lang="en-US" dirty="0"/>
            </a:br>
            <a:r>
              <a:rPr lang="en-US" sz="1200" kern="1200" dirty="0">
                <a:solidFill>
                  <a:schemeClr val="tx1"/>
                </a:solidFill>
                <a:effectLst/>
                <a:latin typeface="+mn-lt"/>
                <a:ea typeface="+mn-ea"/>
                <a:cs typeface="+mn-cs"/>
              </a:rPr>
              <a:t>more task-related features than other modalities in this step. </a:t>
            </a:r>
            <a:endParaRPr lang="en-US" dirty="0"/>
          </a:p>
        </p:txBody>
      </p:sp>
      <p:sp>
        <p:nvSpPr>
          <p:cNvPr id="4" name="Slide Number Placeholder 3"/>
          <p:cNvSpPr>
            <a:spLocks noGrp="1"/>
          </p:cNvSpPr>
          <p:nvPr>
            <p:ph type="sldNum" sz="quarter" idx="5"/>
          </p:nvPr>
        </p:nvSpPr>
        <p:spPr/>
        <p:txBody>
          <a:bodyPr/>
          <a:lstStyle/>
          <a:p>
            <a:fld id="{A2927192-A581-4208-9470-D97674319D89}" type="slidenum">
              <a:rPr lang="en-US" smtClean="0"/>
              <a:t>8</a:t>
            </a:fld>
            <a:endParaRPr lang="en-US"/>
          </a:p>
        </p:txBody>
      </p:sp>
    </p:spTree>
    <p:extLst>
      <p:ext uri="{BB962C8B-B14F-4D97-AF65-F5344CB8AC3E}">
        <p14:creationId xmlns:p14="http://schemas.microsoft.com/office/powerpoint/2010/main" val="2449639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formulate q(</a:t>
            </a:r>
            <a:r>
              <a:rPr lang="en-US" sz="1200" kern="1200" dirty="0" err="1">
                <a:solidFill>
                  <a:schemeClr val="tx1"/>
                </a:solidFill>
                <a:effectLst/>
                <a:latin typeface="+mn-lt"/>
                <a:ea typeface="+mn-ea"/>
                <a:cs typeface="+mn-cs"/>
              </a:rPr>
              <a:t>y|x</a:t>
            </a:r>
            <a:r>
              <a:rPr lang="en-US" sz="1200" kern="1200" dirty="0">
                <a:solidFill>
                  <a:schemeClr val="tx1"/>
                </a:solidFill>
                <a:effectLst/>
                <a:latin typeface="+mn-lt"/>
                <a:ea typeface="+mn-ea"/>
                <a:cs typeface="+mn-cs"/>
              </a:rPr>
              <a:t>) as a multivariate Gaussian distributions </a:t>
            </a:r>
            <a:r>
              <a:rPr lang="en-US" sz="1200" kern="1200" dirty="0" err="1">
                <a:solidFill>
                  <a:schemeClr val="tx1"/>
                </a:solidFill>
                <a:effectLst/>
                <a:latin typeface="+mn-lt"/>
                <a:ea typeface="+mn-ea"/>
                <a:cs typeface="+mn-cs"/>
              </a:rPr>
              <a:t>qθ</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y|x</a:t>
            </a:r>
            <a:r>
              <a:rPr lang="en-US" sz="1200" kern="1200" dirty="0">
                <a:solidFill>
                  <a:schemeClr val="tx1"/>
                </a:solidFill>
                <a:effectLst/>
                <a:latin typeface="+mn-lt"/>
                <a:ea typeface="+mn-ea"/>
                <a:cs typeface="+mn-cs"/>
              </a:rPr>
              <a:t>) =N (y|μθ1 (x), σ2θ2 (x)I), with two neural networks parameterized by θ1 and θ2 to predict the mean and variance, respectively. </a:t>
            </a:r>
            <a:endParaRPr lang="en-US" dirty="0"/>
          </a:p>
          <a:p>
            <a:endParaRPr lang="en-US" dirty="0"/>
          </a:p>
          <a:p>
            <a:r>
              <a:rPr lang="en-US" sz="1200" kern="1200" dirty="0">
                <a:solidFill>
                  <a:schemeClr val="tx1"/>
                </a:solidFill>
                <a:effectLst/>
                <a:latin typeface="+mn-lt"/>
                <a:ea typeface="+mn-ea"/>
                <a:cs typeface="+mn-cs"/>
              </a:rPr>
              <a:t>where N is the batch size in training, tv, ta means summing the likelihood of two predictors.</a:t>
            </a:r>
            <a:endParaRPr lang="en-US" dirty="0"/>
          </a:p>
        </p:txBody>
      </p:sp>
      <p:sp>
        <p:nvSpPr>
          <p:cNvPr id="4" name="Slide Number Placeholder 3"/>
          <p:cNvSpPr>
            <a:spLocks noGrp="1"/>
          </p:cNvSpPr>
          <p:nvPr>
            <p:ph type="sldNum" sz="quarter" idx="5"/>
          </p:nvPr>
        </p:nvSpPr>
        <p:spPr/>
        <p:txBody>
          <a:bodyPr/>
          <a:lstStyle/>
          <a:p>
            <a:fld id="{A2927192-A581-4208-9470-D97674319D89}" type="slidenum">
              <a:rPr lang="en-US" smtClean="0"/>
              <a:t>9</a:t>
            </a:fld>
            <a:endParaRPr lang="en-US"/>
          </a:p>
        </p:txBody>
      </p:sp>
    </p:spTree>
    <p:extLst>
      <p:ext uri="{BB962C8B-B14F-4D97-AF65-F5344CB8AC3E}">
        <p14:creationId xmlns:p14="http://schemas.microsoft.com/office/powerpoint/2010/main" val="4197230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entropy term H(Y ), we solve its computation with the Gaussian Mixture Model (GMM), a commonly utilized approach for unknown distribution approximation that can </a:t>
            </a:r>
            <a:r>
              <a:rPr lang="en-US" sz="1200" kern="1200" dirty="0" err="1">
                <a:solidFill>
                  <a:schemeClr val="tx1"/>
                </a:solidFill>
                <a:effectLst/>
                <a:latin typeface="+mn-lt"/>
                <a:ea typeface="+mn-ea"/>
                <a:cs typeface="+mn-cs"/>
              </a:rPr>
              <a:t>facili</a:t>
            </a:r>
            <a:r>
              <a:rPr lang="en-US" sz="1200" kern="1200" dirty="0">
                <a:solidFill>
                  <a:schemeClr val="tx1"/>
                </a:solidFill>
                <a:effectLst/>
                <a:latin typeface="+mn-lt"/>
                <a:ea typeface="+mn-ea"/>
                <a:cs typeface="+mn-cs"/>
              </a:rPr>
              <a:t>-</a:t>
            </a:r>
            <a:br>
              <a:rPr lang="en-US" dirty="0"/>
            </a:br>
            <a:r>
              <a:rPr lang="en-US" sz="1200" kern="1200" dirty="0" err="1">
                <a:solidFill>
                  <a:schemeClr val="tx1"/>
                </a:solidFill>
                <a:effectLst/>
                <a:latin typeface="+mn-lt"/>
                <a:ea typeface="+mn-ea"/>
                <a:cs typeface="+mn-cs"/>
              </a:rPr>
              <a:t>tate</a:t>
            </a:r>
            <a:r>
              <a:rPr lang="en-US" sz="1200" kern="1200" dirty="0">
                <a:solidFill>
                  <a:schemeClr val="tx1"/>
                </a:solidFill>
                <a:effectLst/>
                <a:latin typeface="+mn-lt"/>
                <a:ea typeface="+mn-ea"/>
                <a:cs typeface="+mn-cs"/>
              </a:rPr>
              <a:t> distribution-based estimation (Nilsson et al., 2002; </a:t>
            </a:r>
            <a:r>
              <a:rPr lang="en-US" sz="1200" kern="1200" dirty="0" err="1">
                <a:solidFill>
                  <a:schemeClr val="tx1"/>
                </a:solidFill>
                <a:effectLst/>
                <a:latin typeface="+mn-lt"/>
                <a:ea typeface="+mn-ea"/>
                <a:cs typeface="+mn-cs"/>
              </a:rPr>
              <a:t>Kerroum</a:t>
            </a:r>
            <a:r>
              <a:rPr lang="en-US" sz="1200" kern="1200" dirty="0">
                <a:solidFill>
                  <a:schemeClr val="tx1"/>
                </a:solidFill>
                <a:effectLst/>
                <a:latin typeface="+mn-lt"/>
                <a:ea typeface="+mn-ea"/>
                <a:cs typeface="+mn-cs"/>
              </a:rPr>
              <a:t> et al., 2010). GMM builds up multiple Gaussian distributions for different property classes. We choose the sentiment polarity</a:t>
            </a:r>
            <a:br>
              <a:rPr lang="en-US" dirty="0"/>
            </a:br>
            <a:r>
              <a:rPr lang="en-US" sz="1200" kern="1200" dirty="0">
                <a:solidFill>
                  <a:schemeClr val="tx1"/>
                </a:solidFill>
                <a:effectLst/>
                <a:latin typeface="+mn-lt"/>
                <a:ea typeface="+mn-ea"/>
                <a:cs typeface="+mn-cs"/>
              </a:rPr>
              <a:t>(non-negative/negative), which is a natural property in the datasets, as the classification criterion, which can also balance the trade-off between estimation accuracy (requires more classes) and</a:t>
            </a:r>
            <a:br>
              <a:rPr lang="en-US" dirty="0"/>
            </a:br>
            <a:r>
              <a:rPr lang="en-US" sz="1200" kern="1200" dirty="0">
                <a:solidFill>
                  <a:schemeClr val="tx1"/>
                </a:solidFill>
                <a:effectLst/>
                <a:latin typeface="+mn-lt"/>
                <a:ea typeface="+mn-ea"/>
                <a:cs typeface="+mn-cs"/>
              </a:rPr>
              <a:t>computational cost (requires fewer </a:t>
            </a:r>
            <a:r>
              <a:rPr lang="en-US" sz="1200" kern="1200" dirty="0" err="1">
                <a:solidFill>
                  <a:schemeClr val="tx1"/>
                </a:solidFill>
                <a:effectLst/>
                <a:latin typeface="+mn-lt"/>
                <a:ea typeface="+mn-ea"/>
                <a:cs typeface="+mn-cs"/>
              </a:rPr>
              <a:t>classses</a:t>
            </a:r>
            <a:r>
              <a:rPr lang="en-US" sz="1200" kern="1200" dirty="0">
                <a:solidFill>
                  <a:schemeClr val="tx1"/>
                </a:solidFill>
                <a:effectLst/>
                <a:latin typeface="+mn-lt"/>
                <a:ea typeface="+mn-ea"/>
                <a:cs typeface="+mn-cs"/>
              </a:rPr>
              <a:t>). We build up two normal distributions </a:t>
            </a:r>
            <a:r>
              <a:rPr lang="en-US" sz="1200" kern="1200" dirty="0" err="1">
                <a:solidFill>
                  <a:schemeClr val="tx1"/>
                </a:solidFill>
                <a:effectLst/>
                <a:latin typeface="+mn-lt"/>
                <a:ea typeface="+mn-ea"/>
                <a:cs typeface="+mn-cs"/>
              </a:rPr>
              <a:t>Npos</a:t>
            </a:r>
            <a:r>
              <a:rPr lang="en-US" sz="1200" kern="1200" dirty="0">
                <a:solidFill>
                  <a:schemeClr val="tx1"/>
                </a:solidFill>
                <a:effectLst/>
                <a:latin typeface="+mn-lt"/>
                <a:ea typeface="+mn-ea"/>
                <a:cs typeface="+mn-cs"/>
              </a:rPr>
              <a:t>(μ1, Σ1) and </a:t>
            </a:r>
            <a:r>
              <a:rPr lang="en-US" sz="1200" kern="1200" dirty="0" err="1">
                <a:solidFill>
                  <a:schemeClr val="tx1"/>
                </a:solidFill>
                <a:effectLst/>
                <a:latin typeface="+mn-lt"/>
                <a:ea typeface="+mn-ea"/>
                <a:cs typeface="+mn-cs"/>
              </a:rPr>
              <a:t>Nneg</a:t>
            </a:r>
            <a:r>
              <a:rPr lang="en-US" sz="1200" kern="1200" dirty="0">
                <a:solidFill>
                  <a:schemeClr val="tx1"/>
                </a:solidFill>
                <a:effectLst/>
                <a:latin typeface="+mn-lt"/>
                <a:ea typeface="+mn-ea"/>
                <a:cs typeface="+mn-cs"/>
              </a:rPr>
              <a:t>(μ2, Σ2) for each class, where μ is the mean vector and Σ is the covariance matrix. The</a:t>
            </a:r>
            <a:br>
              <a:rPr lang="en-US" dirty="0"/>
            </a:br>
            <a:r>
              <a:rPr lang="en-US" sz="1200" kern="1200" dirty="0">
                <a:solidFill>
                  <a:schemeClr val="tx1"/>
                </a:solidFill>
                <a:effectLst/>
                <a:latin typeface="+mn-lt"/>
                <a:ea typeface="+mn-ea"/>
                <a:cs typeface="+mn-cs"/>
              </a:rPr>
              <a:t>parameters are estimated via the maximum likelihood method on a sufficiently large sampling batch Ds ⊂ </a:t>
            </a:r>
            <a:r>
              <a:rPr lang="en-US" sz="1200" kern="1200" dirty="0" err="1">
                <a:solidFill>
                  <a:schemeClr val="tx1"/>
                </a:solidFill>
                <a:effectLst/>
                <a:latin typeface="+mn-lt"/>
                <a:ea typeface="+mn-ea"/>
                <a:cs typeface="+mn-cs"/>
              </a:rPr>
              <a:t>Dtrain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where c ∈ {pos, neg} represents the polarity class that the sample belongs to, Nc is the number of samples in class c and is component-wise multiplication.</a:t>
            </a:r>
            <a:endParaRPr lang="en-US" dirty="0"/>
          </a:p>
        </p:txBody>
      </p:sp>
      <p:sp>
        <p:nvSpPr>
          <p:cNvPr id="4" name="Slide Number Placeholder 3"/>
          <p:cNvSpPr>
            <a:spLocks noGrp="1"/>
          </p:cNvSpPr>
          <p:nvPr>
            <p:ph type="sldNum" sz="quarter" idx="5"/>
          </p:nvPr>
        </p:nvSpPr>
        <p:spPr/>
        <p:txBody>
          <a:bodyPr/>
          <a:lstStyle/>
          <a:p>
            <a:fld id="{A2927192-A581-4208-9470-D97674319D89}" type="slidenum">
              <a:rPr lang="en-US" smtClean="0"/>
              <a:t>10</a:t>
            </a:fld>
            <a:endParaRPr lang="en-US"/>
          </a:p>
        </p:txBody>
      </p:sp>
    </p:spTree>
    <p:extLst>
      <p:ext uri="{BB962C8B-B14F-4D97-AF65-F5344CB8AC3E}">
        <p14:creationId xmlns:p14="http://schemas.microsoft.com/office/powerpoint/2010/main" val="4120761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F1E36-A785-4BF4-ADA5-F5C7B9AC0F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3597A0-4E96-419D-9C12-30CFF63818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B53B8D-0BB7-4E46-A5DF-F26B7D9DD1A5}"/>
              </a:ext>
            </a:extLst>
          </p:cNvPr>
          <p:cNvSpPr>
            <a:spLocks noGrp="1"/>
          </p:cNvSpPr>
          <p:nvPr>
            <p:ph type="dt" sz="half" idx="10"/>
          </p:nvPr>
        </p:nvSpPr>
        <p:spPr/>
        <p:txBody>
          <a:bodyPr/>
          <a:lstStyle/>
          <a:p>
            <a:fld id="{BF328F1F-9221-4B4E-88CB-1069D5071E15}" type="datetimeFigureOut">
              <a:rPr lang="en-US" smtClean="0"/>
              <a:t>11/11/2022</a:t>
            </a:fld>
            <a:endParaRPr lang="en-US"/>
          </a:p>
        </p:txBody>
      </p:sp>
      <p:sp>
        <p:nvSpPr>
          <p:cNvPr id="5" name="Footer Placeholder 4">
            <a:extLst>
              <a:ext uri="{FF2B5EF4-FFF2-40B4-BE49-F238E27FC236}">
                <a16:creationId xmlns:a16="http://schemas.microsoft.com/office/drawing/2014/main" id="{019089AD-8B23-4F3D-9812-8B51B1AB99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FCCAE1-38D3-4C75-8F70-ABDC39A87127}"/>
              </a:ext>
            </a:extLst>
          </p:cNvPr>
          <p:cNvSpPr>
            <a:spLocks noGrp="1"/>
          </p:cNvSpPr>
          <p:nvPr>
            <p:ph type="sldNum" sz="quarter" idx="12"/>
          </p:nvPr>
        </p:nvSpPr>
        <p:spPr/>
        <p:txBody>
          <a:bodyPr/>
          <a:lstStyle/>
          <a:p>
            <a:fld id="{294097C2-AE7B-460B-B55B-1FD014B71F4E}" type="slidenum">
              <a:rPr lang="en-US" smtClean="0"/>
              <a:t>‹#›</a:t>
            </a:fld>
            <a:endParaRPr lang="en-US"/>
          </a:p>
        </p:txBody>
      </p:sp>
    </p:spTree>
    <p:extLst>
      <p:ext uri="{BB962C8B-B14F-4D97-AF65-F5344CB8AC3E}">
        <p14:creationId xmlns:p14="http://schemas.microsoft.com/office/powerpoint/2010/main" val="227308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6BE5A-5E4C-458D-867B-EA23B4C85C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4C1BEE-C994-4CD1-AA52-7EB8EA72801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609814-82A9-4E66-A1E2-76AFD9056DE8}"/>
              </a:ext>
            </a:extLst>
          </p:cNvPr>
          <p:cNvSpPr>
            <a:spLocks noGrp="1"/>
          </p:cNvSpPr>
          <p:nvPr>
            <p:ph type="dt" sz="half" idx="10"/>
          </p:nvPr>
        </p:nvSpPr>
        <p:spPr/>
        <p:txBody>
          <a:bodyPr/>
          <a:lstStyle/>
          <a:p>
            <a:fld id="{BF328F1F-9221-4B4E-88CB-1069D5071E15}" type="datetimeFigureOut">
              <a:rPr lang="en-US" smtClean="0"/>
              <a:t>11/11/2022</a:t>
            </a:fld>
            <a:endParaRPr lang="en-US"/>
          </a:p>
        </p:txBody>
      </p:sp>
      <p:sp>
        <p:nvSpPr>
          <p:cNvPr id="5" name="Footer Placeholder 4">
            <a:extLst>
              <a:ext uri="{FF2B5EF4-FFF2-40B4-BE49-F238E27FC236}">
                <a16:creationId xmlns:a16="http://schemas.microsoft.com/office/drawing/2014/main" id="{3E5DF3FE-4A96-4437-9D85-A7BF643A24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B5E285-3ABC-488F-87ED-FF395AC7835F}"/>
              </a:ext>
            </a:extLst>
          </p:cNvPr>
          <p:cNvSpPr>
            <a:spLocks noGrp="1"/>
          </p:cNvSpPr>
          <p:nvPr>
            <p:ph type="sldNum" sz="quarter" idx="12"/>
          </p:nvPr>
        </p:nvSpPr>
        <p:spPr/>
        <p:txBody>
          <a:bodyPr/>
          <a:lstStyle/>
          <a:p>
            <a:fld id="{294097C2-AE7B-460B-B55B-1FD014B71F4E}" type="slidenum">
              <a:rPr lang="en-US" smtClean="0"/>
              <a:t>‹#›</a:t>
            </a:fld>
            <a:endParaRPr lang="en-US"/>
          </a:p>
        </p:txBody>
      </p:sp>
    </p:spTree>
    <p:extLst>
      <p:ext uri="{BB962C8B-B14F-4D97-AF65-F5344CB8AC3E}">
        <p14:creationId xmlns:p14="http://schemas.microsoft.com/office/powerpoint/2010/main" val="2523258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E74A71-7E8E-40EB-ADD7-8074618325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6EC6A3-ADA3-4139-9E98-63A524CB70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62207E-4042-4A35-86B1-8C4A56DC8DFC}"/>
              </a:ext>
            </a:extLst>
          </p:cNvPr>
          <p:cNvSpPr>
            <a:spLocks noGrp="1"/>
          </p:cNvSpPr>
          <p:nvPr>
            <p:ph type="dt" sz="half" idx="10"/>
          </p:nvPr>
        </p:nvSpPr>
        <p:spPr/>
        <p:txBody>
          <a:bodyPr/>
          <a:lstStyle/>
          <a:p>
            <a:fld id="{BF328F1F-9221-4B4E-88CB-1069D5071E15}" type="datetimeFigureOut">
              <a:rPr lang="en-US" smtClean="0"/>
              <a:t>11/11/2022</a:t>
            </a:fld>
            <a:endParaRPr lang="en-US"/>
          </a:p>
        </p:txBody>
      </p:sp>
      <p:sp>
        <p:nvSpPr>
          <p:cNvPr id="5" name="Footer Placeholder 4">
            <a:extLst>
              <a:ext uri="{FF2B5EF4-FFF2-40B4-BE49-F238E27FC236}">
                <a16:creationId xmlns:a16="http://schemas.microsoft.com/office/drawing/2014/main" id="{5CC2A60F-71DE-4D55-8832-2CC094112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B65CF-AF66-48A3-AC02-EA9D075FB3CA}"/>
              </a:ext>
            </a:extLst>
          </p:cNvPr>
          <p:cNvSpPr>
            <a:spLocks noGrp="1"/>
          </p:cNvSpPr>
          <p:nvPr>
            <p:ph type="sldNum" sz="quarter" idx="12"/>
          </p:nvPr>
        </p:nvSpPr>
        <p:spPr/>
        <p:txBody>
          <a:bodyPr/>
          <a:lstStyle/>
          <a:p>
            <a:fld id="{294097C2-AE7B-460B-B55B-1FD014B71F4E}" type="slidenum">
              <a:rPr lang="en-US" smtClean="0"/>
              <a:t>‹#›</a:t>
            </a:fld>
            <a:endParaRPr lang="en-US"/>
          </a:p>
        </p:txBody>
      </p:sp>
    </p:spTree>
    <p:extLst>
      <p:ext uri="{BB962C8B-B14F-4D97-AF65-F5344CB8AC3E}">
        <p14:creationId xmlns:p14="http://schemas.microsoft.com/office/powerpoint/2010/main" val="2864966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44553-61DB-4B6D-AB31-944346D5FA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7E9045-4773-468E-925F-2AE7D211919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915E6-0504-4079-AE53-00DE3A5B3A44}"/>
              </a:ext>
            </a:extLst>
          </p:cNvPr>
          <p:cNvSpPr>
            <a:spLocks noGrp="1"/>
          </p:cNvSpPr>
          <p:nvPr>
            <p:ph type="dt" sz="half" idx="10"/>
          </p:nvPr>
        </p:nvSpPr>
        <p:spPr/>
        <p:txBody>
          <a:bodyPr/>
          <a:lstStyle/>
          <a:p>
            <a:fld id="{BF328F1F-9221-4B4E-88CB-1069D5071E15}" type="datetimeFigureOut">
              <a:rPr lang="en-US" smtClean="0"/>
              <a:t>11/11/2022</a:t>
            </a:fld>
            <a:endParaRPr lang="en-US"/>
          </a:p>
        </p:txBody>
      </p:sp>
      <p:sp>
        <p:nvSpPr>
          <p:cNvPr id="5" name="Footer Placeholder 4">
            <a:extLst>
              <a:ext uri="{FF2B5EF4-FFF2-40B4-BE49-F238E27FC236}">
                <a16:creationId xmlns:a16="http://schemas.microsoft.com/office/drawing/2014/main" id="{88FBEEE7-B7B1-4E17-AD61-7CB6CEBC16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A9608A-3B2F-4885-BA4F-B8A7FEE99095}"/>
              </a:ext>
            </a:extLst>
          </p:cNvPr>
          <p:cNvSpPr>
            <a:spLocks noGrp="1"/>
          </p:cNvSpPr>
          <p:nvPr>
            <p:ph type="sldNum" sz="quarter" idx="12"/>
          </p:nvPr>
        </p:nvSpPr>
        <p:spPr/>
        <p:txBody>
          <a:bodyPr/>
          <a:lstStyle/>
          <a:p>
            <a:fld id="{294097C2-AE7B-460B-B55B-1FD014B71F4E}" type="slidenum">
              <a:rPr lang="en-US" smtClean="0"/>
              <a:t>‹#›</a:t>
            </a:fld>
            <a:endParaRPr lang="en-US"/>
          </a:p>
        </p:txBody>
      </p:sp>
    </p:spTree>
    <p:extLst>
      <p:ext uri="{BB962C8B-B14F-4D97-AF65-F5344CB8AC3E}">
        <p14:creationId xmlns:p14="http://schemas.microsoft.com/office/powerpoint/2010/main" val="1311461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ACFD9-4C0A-4E11-BFB1-CC79D16C5B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A72E4E-0625-44B0-B513-A66FB2FB8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0E2428A-2561-486B-9ADB-BBFF4546C6B4}"/>
              </a:ext>
            </a:extLst>
          </p:cNvPr>
          <p:cNvSpPr>
            <a:spLocks noGrp="1"/>
          </p:cNvSpPr>
          <p:nvPr>
            <p:ph type="dt" sz="half" idx="10"/>
          </p:nvPr>
        </p:nvSpPr>
        <p:spPr/>
        <p:txBody>
          <a:bodyPr/>
          <a:lstStyle/>
          <a:p>
            <a:fld id="{BF328F1F-9221-4B4E-88CB-1069D5071E15}" type="datetimeFigureOut">
              <a:rPr lang="en-US" smtClean="0"/>
              <a:t>11/11/2022</a:t>
            </a:fld>
            <a:endParaRPr lang="en-US"/>
          </a:p>
        </p:txBody>
      </p:sp>
      <p:sp>
        <p:nvSpPr>
          <p:cNvPr id="5" name="Footer Placeholder 4">
            <a:extLst>
              <a:ext uri="{FF2B5EF4-FFF2-40B4-BE49-F238E27FC236}">
                <a16:creationId xmlns:a16="http://schemas.microsoft.com/office/drawing/2014/main" id="{CD8B61B0-9C86-4336-A19F-4E7A6D4F3D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0989B0-AE80-452F-8476-77EB8E881EA0}"/>
              </a:ext>
            </a:extLst>
          </p:cNvPr>
          <p:cNvSpPr>
            <a:spLocks noGrp="1"/>
          </p:cNvSpPr>
          <p:nvPr>
            <p:ph type="sldNum" sz="quarter" idx="12"/>
          </p:nvPr>
        </p:nvSpPr>
        <p:spPr/>
        <p:txBody>
          <a:bodyPr/>
          <a:lstStyle/>
          <a:p>
            <a:fld id="{294097C2-AE7B-460B-B55B-1FD014B71F4E}" type="slidenum">
              <a:rPr lang="en-US" smtClean="0"/>
              <a:t>‹#›</a:t>
            </a:fld>
            <a:endParaRPr lang="en-US"/>
          </a:p>
        </p:txBody>
      </p:sp>
    </p:spTree>
    <p:extLst>
      <p:ext uri="{BB962C8B-B14F-4D97-AF65-F5344CB8AC3E}">
        <p14:creationId xmlns:p14="http://schemas.microsoft.com/office/powerpoint/2010/main" val="198579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DBBD-DF20-4EAA-BE45-0BE03B4E6F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8CD61B-77A8-46D3-947D-25F2C6FBCD2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C0732A-3121-41DC-91D2-B28BD22E88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89852F-0EF1-45BB-949B-6B3CFC940E9D}"/>
              </a:ext>
            </a:extLst>
          </p:cNvPr>
          <p:cNvSpPr>
            <a:spLocks noGrp="1"/>
          </p:cNvSpPr>
          <p:nvPr>
            <p:ph type="dt" sz="half" idx="10"/>
          </p:nvPr>
        </p:nvSpPr>
        <p:spPr/>
        <p:txBody>
          <a:bodyPr/>
          <a:lstStyle/>
          <a:p>
            <a:fld id="{BF328F1F-9221-4B4E-88CB-1069D5071E15}" type="datetimeFigureOut">
              <a:rPr lang="en-US" smtClean="0"/>
              <a:t>11/11/2022</a:t>
            </a:fld>
            <a:endParaRPr lang="en-US"/>
          </a:p>
        </p:txBody>
      </p:sp>
      <p:sp>
        <p:nvSpPr>
          <p:cNvPr id="6" name="Footer Placeholder 5">
            <a:extLst>
              <a:ext uri="{FF2B5EF4-FFF2-40B4-BE49-F238E27FC236}">
                <a16:creationId xmlns:a16="http://schemas.microsoft.com/office/drawing/2014/main" id="{4C509682-9647-42A7-955E-FD29FB49F1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6864F5-803A-4F50-9BD5-6213EE5FC8D1}"/>
              </a:ext>
            </a:extLst>
          </p:cNvPr>
          <p:cNvSpPr>
            <a:spLocks noGrp="1"/>
          </p:cNvSpPr>
          <p:nvPr>
            <p:ph type="sldNum" sz="quarter" idx="12"/>
          </p:nvPr>
        </p:nvSpPr>
        <p:spPr/>
        <p:txBody>
          <a:bodyPr/>
          <a:lstStyle/>
          <a:p>
            <a:fld id="{294097C2-AE7B-460B-B55B-1FD014B71F4E}" type="slidenum">
              <a:rPr lang="en-US" smtClean="0"/>
              <a:t>‹#›</a:t>
            </a:fld>
            <a:endParaRPr lang="en-US"/>
          </a:p>
        </p:txBody>
      </p:sp>
    </p:spTree>
    <p:extLst>
      <p:ext uri="{BB962C8B-B14F-4D97-AF65-F5344CB8AC3E}">
        <p14:creationId xmlns:p14="http://schemas.microsoft.com/office/powerpoint/2010/main" val="2578853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34B2-3EA0-4B81-966E-A795B473BA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16CB0D-6CC9-43EC-B8D0-8904517E78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1B4F4A-B609-4C80-B882-40BDFAE10E6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D8B531-3E8F-4770-BDD6-37C154F0B0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10F647C-2180-4093-B206-45F5FCE15F7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B9FED1-48F2-48C6-835D-CF09876B08A1}"/>
              </a:ext>
            </a:extLst>
          </p:cNvPr>
          <p:cNvSpPr>
            <a:spLocks noGrp="1"/>
          </p:cNvSpPr>
          <p:nvPr>
            <p:ph type="dt" sz="half" idx="10"/>
          </p:nvPr>
        </p:nvSpPr>
        <p:spPr/>
        <p:txBody>
          <a:bodyPr/>
          <a:lstStyle/>
          <a:p>
            <a:fld id="{BF328F1F-9221-4B4E-88CB-1069D5071E15}" type="datetimeFigureOut">
              <a:rPr lang="en-US" smtClean="0"/>
              <a:t>11/11/2022</a:t>
            </a:fld>
            <a:endParaRPr lang="en-US"/>
          </a:p>
        </p:txBody>
      </p:sp>
      <p:sp>
        <p:nvSpPr>
          <p:cNvPr id="8" name="Footer Placeholder 7">
            <a:extLst>
              <a:ext uri="{FF2B5EF4-FFF2-40B4-BE49-F238E27FC236}">
                <a16:creationId xmlns:a16="http://schemas.microsoft.com/office/drawing/2014/main" id="{A732B9D0-A620-4C45-9120-0F5BFECAA0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5BF22D-F463-4287-85BF-BCC747DC31DC}"/>
              </a:ext>
            </a:extLst>
          </p:cNvPr>
          <p:cNvSpPr>
            <a:spLocks noGrp="1"/>
          </p:cNvSpPr>
          <p:nvPr>
            <p:ph type="sldNum" sz="quarter" idx="12"/>
          </p:nvPr>
        </p:nvSpPr>
        <p:spPr/>
        <p:txBody>
          <a:bodyPr/>
          <a:lstStyle/>
          <a:p>
            <a:fld id="{294097C2-AE7B-460B-B55B-1FD014B71F4E}" type="slidenum">
              <a:rPr lang="en-US" smtClean="0"/>
              <a:t>‹#›</a:t>
            </a:fld>
            <a:endParaRPr lang="en-US"/>
          </a:p>
        </p:txBody>
      </p:sp>
    </p:spTree>
    <p:extLst>
      <p:ext uri="{BB962C8B-B14F-4D97-AF65-F5344CB8AC3E}">
        <p14:creationId xmlns:p14="http://schemas.microsoft.com/office/powerpoint/2010/main" val="1666611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0CA0D-B153-456E-A60A-580E4302D5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AA77C7-CFFE-41C4-A134-09269CB2E096}"/>
              </a:ext>
            </a:extLst>
          </p:cNvPr>
          <p:cNvSpPr>
            <a:spLocks noGrp="1"/>
          </p:cNvSpPr>
          <p:nvPr>
            <p:ph type="dt" sz="half" idx="10"/>
          </p:nvPr>
        </p:nvSpPr>
        <p:spPr/>
        <p:txBody>
          <a:bodyPr/>
          <a:lstStyle/>
          <a:p>
            <a:fld id="{BF328F1F-9221-4B4E-88CB-1069D5071E15}" type="datetimeFigureOut">
              <a:rPr lang="en-US" smtClean="0"/>
              <a:t>11/11/2022</a:t>
            </a:fld>
            <a:endParaRPr lang="en-US"/>
          </a:p>
        </p:txBody>
      </p:sp>
      <p:sp>
        <p:nvSpPr>
          <p:cNvPr id="4" name="Footer Placeholder 3">
            <a:extLst>
              <a:ext uri="{FF2B5EF4-FFF2-40B4-BE49-F238E27FC236}">
                <a16:creationId xmlns:a16="http://schemas.microsoft.com/office/drawing/2014/main" id="{9210E362-06D9-4280-8965-FE1101C05F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258E6E-CFBD-4A18-8A00-1D66129A319E}"/>
              </a:ext>
            </a:extLst>
          </p:cNvPr>
          <p:cNvSpPr>
            <a:spLocks noGrp="1"/>
          </p:cNvSpPr>
          <p:nvPr>
            <p:ph type="sldNum" sz="quarter" idx="12"/>
          </p:nvPr>
        </p:nvSpPr>
        <p:spPr/>
        <p:txBody>
          <a:bodyPr/>
          <a:lstStyle/>
          <a:p>
            <a:fld id="{294097C2-AE7B-460B-B55B-1FD014B71F4E}" type="slidenum">
              <a:rPr lang="en-US" smtClean="0"/>
              <a:t>‹#›</a:t>
            </a:fld>
            <a:endParaRPr lang="en-US"/>
          </a:p>
        </p:txBody>
      </p:sp>
    </p:spTree>
    <p:extLst>
      <p:ext uri="{BB962C8B-B14F-4D97-AF65-F5344CB8AC3E}">
        <p14:creationId xmlns:p14="http://schemas.microsoft.com/office/powerpoint/2010/main" val="741580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0B4452-6054-47D2-92C2-CB6C20AEFA59}"/>
              </a:ext>
            </a:extLst>
          </p:cNvPr>
          <p:cNvSpPr>
            <a:spLocks noGrp="1"/>
          </p:cNvSpPr>
          <p:nvPr>
            <p:ph type="dt" sz="half" idx="10"/>
          </p:nvPr>
        </p:nvSpPr>
        <p:spPr/>
        <p:txBody>
          <a:bodyPr/>
          <a:lstStyle/>
          <a:p>
            <a:fld id="{BF328F1F-9221-4B4E-88CB-1069D5071E15}" type="datetimeFigureOut">
              <a:rPr lang="en-US" smtClean="0"/>
              <a:t>11/11/2022</a:t>
            </a:fld>
            <a:endParaRPr lang="en-US"/>
          </a:p>
        </p:txBody>
      </p:sp>
      <p:sp>
        <p:nvSpPr>
          <p:cNvPr id="3" name="Footer Placeholder 2">
            <a:extLst>
              <a:ext uri="{FF2B5EF4-FFF2-40B4-BE49-F238E27FC236}">
                <a16:creationId xmlns:a16="http://schemas.microsoft.com/office/drawing/2014/main" id="{9DAB06C5-A2B4-47F4-BC17-EB2097574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043C63-7914-4205-9CFA-8C9E23A9259B}"/>
              </a:ext>
            </a:extLst>
          </p:cNvPr>
          <p:cNvSpPr>
            <a:spLocks noGrp="1"/>
          </p:cNvSpPr>
          <p:nvPr>
            <p:ph type="sldNum" sz="quarter" idx="12"/>
          </p:nvPr>
        </p:nvSpPr>
        <p:spPr/>
        <p:txBody>
          <a:bodyPr/>
          <a:lstStyle/>
          <a:p>
            <a:fld id="{294097C2-AE7B-460B-B55B-1FD014B71F4E}" type="slidenum">
              <a:rPr lang="en-US" smtClean="0"/>
              <a:t>‹#›</a:t>
            </a:fld>
            <a:endParaRPr lang="en-US"/>
          </a:p>
        </p:txBody>
      </p:sp>
    </p:spTree>
    <p:extLst>
      <p:ext uri="{BB962C8B-B14F-4D97-AF65-F5344CB8AC3E}">
        <p14:creationId xmlns:p14="http://schemas.microsoft.com/office/powerpoint/2010/main" val="1260737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7704F-9ACE-47E4-AD87-7011AA21A9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6E0916-8FBB-4C2B-8FC0-6608BBD110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2D9C7C-0DE5-479C-9D53-1B56F6E559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D27637-F4C5-430C-91C3-4135F984DD16}"/>
              </a:ext>
            </a:extLst>
          </p:cNvPr>
          <p:cNvSpPr>
            <a:spLocks noGrp="1"/>
          </p:cNvSpPr>
          <p:nvPr>
            <p:ph type="dt" sz="half" idx="10"/>
          </p:nvPr>
        </p:nvSpPr>
        <p:spPr/>
        <p:txBody>
          <a:bodyPr/>
          <a:lstStyle/>
          <a:p>
            <a:fld id="{BF328F1F-9221-4B4E-88CB-1069D5071E15}" type="datetimeFigureOut">
              <a:rPr lang="en-US" smtClean="0"/>
              <a:t>11/11/2022</a:t>
            </a:fld>
            <a:endParaRPr lang="en-US"/>
          </a:p>
        </p:txBody>
      </p:sp>
      <p:sp>
        <p:nvSpPr>
          <p:cNvPr id="6" name="Footer Placeholder 5">
            <a:extLst>
              <a:ext uri="{FF2B5EF4-FFF2-40B4-BE49-F238E27FC236}">
                <a16:creationId xmlns:a16="http://schemas.microsoft.com/office/drawing/2014/main" id="{AA9739D0-CE12-4D54-8EC4-3A8761D648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1495A2-7880-4C72-B9CE-0A21FFF29F8C}"/>
              </a:ext>
            </a:extLst>
          </p:cNvPr>
          <p:cNvSpPr>
            <a:spLocks noGrp="1"/>
          </p:cNvSpPr>
          <p:nvPr>
            <p:ph type="sldNum" sz="quarter" idx="12"/>
          </p:nvPr>
        </p:nvSpPr>
        <p:spPr/>
        <p:txBody>
          <a:bodyPr/>
          <a:lstStyle/>
          <a:p>
            <a:fld id="{294097C2-AE7B-460B-B55B-1FD014B71F4E}" type="slidenum">
              <a:rPr lang="en-US" smtClean="0"/>
              <a:t>‹#›</a:t>
            </a:fld>
            <a:endParaRPr lang="en-US"/>
          </a:p>
        </p:txBody>
      </p:sp>
    </p:spTree>
    <p:extLst>
      <p:ext uri="{BB962C8B-B14F-4D97-AF65-F5344CB8AC3E}">
        <p14:creationId xmlns:p14="http://schemas.microsoft.com/office/powerpoint/2010/main" val="1241212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9C889-4860-414A-B122-4FA3870A32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26C4A4-003D-4B83-83AB-484B76A102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83427C-B4E3-47D2-972E-9DECD96ED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8289C3B-F5CC-48BF-8683-9D291ADB882E}"/>
              </a:ext>
            </a:extLst>
          </p:cNvPr>
          <p:cNvSpPr>
            <a:spLocks noGrp="1"/>
          </p:cNvSpPr>
          <p:nvPr>
            <p:ph type="dt" sz="half" idx="10"/>
          </p:nvPr>
        </p:nvSpPr>
        <p:spPr/>
        <p:txBody>
          <a:bodyPr/>
          <a:lstStyle/>
          <a:p>
            <a:fld id="{BF328F1F-9221-4B4E-88CB-1069D5071E15}" type="datetimeFigureOut">
              <a:rPr lang="en-US" smtClean="0"/>
              <a:t>11/11/2022</a:t>
            </a:fld>
            <a:endParaRPr lang="en-US"/>
          </a:p>
        </p:txBody>
      </p:sp>
      <p:sp>
        <p:nvSpPr>
          <p:cNvPr id="6" name="Footer Placeholder 5">
            <a:extLst>
              <a:ext uri="{FF2B5EF4-FFF2-40B4-BE49-F238E27FC236}">
                <a16:creationId xmlns:a16="http://schemas.microsoft.com/office/drawing/2014/main" id="{1A957514-1B5D-427E-93A8-74002A7176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819B23-029A-4B71-9F40-8CA72259D3FC}"/>
              </a:ext>
            </a:extLst>
          </p:cNvPr>
          <p:cNvSpPr>
            <a:spLocks noGrp="1"/>
          </p:cNvSpPr>
          <p:nvPr>
            <p:ph type="sldNum" sz="quarter" idx="12"/>
          </p:nvPr>
        </p:nvSpPr>
        <p:spPr/>
        <p:txBody>
          <a:bodyPr/>
          <a:lstStyle/>
          <a:p>
            <a:fld id="{294097C2-AE7B-460B-B55B-1FD014B71F4E}" type="slidenum">
              <a:rPr lang="en-US" smtClean="0"/>
              <a:t>‹#›</a:t>
            </a:fld>
            <a:endParaRPr lang="en-US"/>
          </a:p>
        </p:txBody>
      </p:sp>
    </p:spTree>
    <p:extLst>
      <p:ext uri="{BB962C8B-B14F-4D97-AF65-F5344CB8AC3E}">
        <p14:creationId xmlns:p14="http://schemas.microsoft.com/office/powerpoint/2010/main" val="2086351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1CA177-2702-4494-9D94-8293F0CF39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0B7628-B520-417D-A918-57EF210ED0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529E7-AEB3-42EE-A5CE-2F428C88A7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328F1F-9221-4B4E-88CB-1069D5071E15}" type="datetimeFigureOut">
              <a:rPr lang="en-US" smtClean="0"/>
              <a:t>11/11/2022</a:t>
            </a:fld>
            <a:endParaRPr lang="en-US"/>
          </a:p>
        </p:txBody>
      </p:sp>
      <p:sp>
        <p:nvSpPr>
          <p:cNvPr id="5" name="Footer Placeholder 4">
            <a:extLst>
              <a:ext uri="{FF2B5EF4-FFF2-40B4-BE49-F238E27FC236}">
                <a16:creationId xmlns:a16="http://schemas.microsoft.com/office/drawing/2014/main" id="{F9DF5DAA-4BEA-4353-A8F3-A1999D42BB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752C36-2991-4BC8-84D6-E1194691BC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097C2-AE7B-460B-B55B-1FD014B71F4E}" type="slidenum">
              <a:rPr lang="en-US" smtClean="0"/>
              <a:t>‹#›</a:t>
            </a:fld>
            <a:endParaRPr lang="en-US"/>
          </a:p>
        </p:txBody>
      </p:sp>
    </p:spTree>
    <p:extLst>
      <p:ext uri="{BB962C8B-B14F-4D97-AF65-F5344CB8AC3E}">
        <p14:creationId xmlns:p14="http://schemas.microsoft.com/office/powerpoint/2010/main" val="45919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1AE21-DBEE-4D96-923E-564C0E1D6CB6}"/>
              </a:ext>
            </a:extLst>
          </p:cNvPr>
          <p:cNvSpPr>
            <a:spLocks noGrp="1"/>
          </p:cNvSpPr>
          <p:nvPr>
            <p:ph type="ctrTitle"/>
          </p:nvPr>
        </p:nvSpPr>
        <p:spPr>
          <a:xfrm>
            <a:off x="36990" y="201890"/>
            <a:ext cx="12118019" cy="2701031"/>
          </a:xfrm>
        </p:spPr>
        <p:txBody>
          <a:bodyPr>
            <a:normAutofit/>
          </a:bodyPr>
          <a:lstStyle/>
          <a:p>
            <a:r>
              <a:rPr lang="en-US" dirty="0">
                <a:latin typeface="Agency FB" panose="020B0503020202020204" pitchFamily="34" charset="0"/>
              </a:rPr>
              <a:t>Improving Multimodal Fusion with Hierarchical Mutual Information Maximization for Multimodal Sentiment Analysis (MSA)</a:t>
            </a:r>
          </a:p>
        </p:txBody>
      </p:sp>
      <p:sp>
        <p:nvSpPr>
          <p:cNvPr id="3" name="Subtitle 2">
            <a:extLst>
              <a:ext uri="{FF2B5EF4-FFF2-40B4-BE49-F238E27FC236}">
                <a16:creationId xmlns:a16="http://schemas.microsoft.com/office/drawing/2014/main" id="{466C3D87-3EA3-4502-8A97-AE1A1C8721FF}"/>
              </a:ext>
            </a:extLst>
          </p:cNvPr>
          <p:cNvSpPr>
            <a:spLocks noGrp="1"/>
          </p:cNvSpPr>
          <p:nvPr>
            <p:ph type="subTitle" idx="1"/>
          </p:nvPr>
        </p:nvSpPr>
        <p:spPr>
          <a:xfrm>
            <a:off x="6219547" y="3536368"/>
            <a:ext cx="5439053" cy="526078"/>
          </a:xfrm>
        </p:spPr>
        <p:txBody>
          <a:bodyPr/>
          <a:lstStyle/>
          <a:p>
            <a:r>
              <a:rPr lang="en-US" dirty="0"/>
              <a:t>K M Ibrahim Khalilullah</a:t>
            </a:r>
          </a:p>
        </p:txBody>
      </p:sp>
      <p:sp>
        <p:nvSpPr>
          <p:cNvPr id="4" name="Rectangle 3">
            <a:extLst>
              <a:ext uri="{FF2B5EF4-FFF2-40B4-BE49-F238E27FC236}">
                <a16:creationId xmlns:a16="http://schemas.microsoft.com/office/drawing/2014/main" id="{D771161D-26D8-4FFE-A606-0AD200001070}"/>
              </a:ext>
            </a:extLst>
          </p:cNvPr>
          <p:cNvSpPr/>
          <p:nvPr/>
        </p:nvSpPr>
        <p:spPr>
          <a:xfrm>
            <a:off x="178096" y="5748049"/>
            <a:ext cx="11480504" cy="923330"/>
          </a:xfrm>
          <a:prstGeom prst="rect">
            <a:avLst/>
          </a:prstGeom>
        </p:spPr>
        <p:txBody>
          <a:bodyPr wrap="square">
            <a:spAutoFit/>
          </a:bodyPr>
          <a:lstStyle/>
          <a:p>
            <a:r>
              <a:rPr lang="en-US" i="1" dirty="0">
                <a:solidFill>
                  <a:schemeClr val="tx2"/>
                </a:solidFill>
              </a:rPr>
              <a:t>Paper:</a:t>
            </a:r>
            <a:r>
              <a:rPr lang="en-US" i="1" dirty="0">
                <a:solidFill>
                  <a:srgbClr val="00B0F0"/>
                </a:solidFill>
              </a:rPr>
              <a:t> Wei Han and Hui Chen and </a:t>
            </a:r>
            <a:r>
              <a:rPr lang="en-US" i="1" dirty="0" err="1">
                <a:solidFill>
                  <a:srgbClr val="00B0F0"/>
                </a:solidFill>
              </a:rPr>
              <a:t>Soujanya</a:t>
            </a:r>
            <a:r>
              <a:rPr lang="en-US" i="1" dirty="0">
                <a:solidFill>
                  <a:srgbClr val="00B0F0"/>
                </a:solidFill>
              </a:rPr>
              <a:t> </a:t>
            </a:r>
            <a:r>
              <a:rPr lang="en-US" i="1" dirty="0" err="1">
                <a:solidFill>
                  <a:srgbClr val="00B0F0"/>
                </a:solidFill>
              </a:rPr>
              <a:t>Poria</a:t>
            </a:r>
            <a:r>
              <a:rPr lang="en-US" i="1" dirty="0">
                <a:solidFill>
                  <a:srgbClr val="00B0F0"/>
                </a:solidFill>
              </a:rPr>
              <a:t>, “Improving Multimodal Fusion with Hierarchical Mutual Information Maximization for Multimodal Sentiment Analysis”, EMNLP, 2021.</a:t>
            </a:r>
          </a:p>
          <a:p>
            <a:r>
              <a:rPr lang="en-US" b="1" i="1" dirty="0">
                <a:solidFill>
                  <a:schemeClr val="tx2"/>
                </a:solidFill>
              </a:rPr>
              <a:t>Code:</a:t>
            </a:r>
            <a:r>
              <a:rPr lang="en-US" i="1" dirty="0">
                <a:solidFill>
                  <a:srgbClr val="00B0F0"/>
                </a:solidFill>
              </a:rPr>
              <a:t> </a:t>
            </a:r>
            <a:r>
              <a:rPr lang="en-US" i="1" dirty="0">
                <a:solidFill>
                  <a:srgbClr val="C00000"/>
                </a:solidFill>
              </a:rPr>
              <a:t>https://github.com/declare-lab/Multimodal-Infomax.</a:t>
            </a:r>
          </a:p>
        </p:txBody>
      </p:sp>
    </p:spTree>
    <p:extLst>
      <p:ext uri="{BB962C8B-B14F-4D97-AF65-F5344CB8AC3E}">
        <p14:creationId xmlns:p14="http://schemas.microsoft.com/office/powerpoint/2010/main" val="1586513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7137BA3-B814-44B2-AC7F-BCD623F138C8}"/>
              </a:ext>
            </a:extLst>
          </p:cNvPr>
          <p:cNvSpPr>
            <a:spLocks noGrp="1"/>
          </p:cNvSpPr>
          <p:nvPr>
            <p:ph type="title"/>
          </p:nvPr>
        </p:nvSpPr>
        <p:spPr>
          <a:xfrm>
            <a:off x="0" y="0"/>
            <a:ext cx="10515600" cy="1325563"/>
          </a:xfrm>
        </p:spPr>
        <p:txBody>
          <a:bodyPr/>
          <a:lstStyle/>
          <a:p>
            <a:r>
              <a:rPr lang="en-US" dirty="0"/>
              <a:t>Inter-modality MI Maximization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E97C25F-9A40-40C4-BBBC-BA010601353C}"/>
                  </a:ext>
                </a:extLst>
              </p:cNvPr>
              <p:cNvSpPr>
                <a:spLocks noGrp="1"/>
              </p:cNvSpPr>
              <p:nvPr>
                <p:ph idx="1"/>
              </p:nvPr>
            </p:nvSpPr>
            <p:spPr>
              <a:xfrm>
                <a:off x="4561114" y="1208314"/>
                <a:ext cx="7511142" cy="5540829"/>
              </a:xfrm>
            </p:spPr>
            <p:txBody>
              <a:bodyPr/>
              <a:lstStyle/>
              <a:p>
                <a:pPr algn="just"/>
                <a:r>
                  <a:rPr lang="en-US" dirty="0"/>
                  <a:t>For the entropy estimation (</a:t>
                </a:r>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m:t>
                    </m:r>
                  </m:oMath>
                </a14:m>
                <a:r>
                  <a:rPr lang="en-US" dirty="0"/>
                  <a:t>), utilized Gaussian Mixture Model (GMM)</a:t>
                </a:r>
              </a:p>
              <a:p>
                <a:pPr algn="just"/>
                <a:r>
                  <a:rPr lang="en-US" dirty="0"/>
                  <a:t>GMM builds up multiple Gaussian distributions for different property classes.</a:t>
                </a:r>
              </a:p>
              <a:p>
                <a:pPr algn="just"/>
                <a:r>
                  <a:rPr lang="en-US" dirty="0"/>
                  <a:t>Build up two normal distributions </a:t>
                </a:r>
                <a:r>
                  <a:rPr lang="en-US" dirty="0" err="1"/>
                  <a:t>N</a:t>
                </a:r>
                <a:r>
                  <a:rPr lang="en-US" baseline="-25000" dirty="0" err="1"/>
                  <a:t>pos</a:t>
                </a:r>
                <a:r>
                  <a:rPr lang="en-US" dirty="0"/>
                  <a:t>(μ</a:t>
                </a:r>
                <a:r>
                  <a:rPr lang="en-US" baseline="-25000" dirty="0"/>
                  <a:t>1</a:t>
                </a:r>
                <a:r>
                  <a:rPr lang="en-US" dirty="0"/>
                  <a:t>, Σ</a:t>
                </a:r>
                <a:r>
                  <a:rPr lang="en-US" baseline="-25000" dirty="0"/>
                  <a:t>1</a:t>
                </a:r>
                <a:r>
                  <a:rPr lang="en-US" dirty="0"/>
                  <a:t>)</a:t>
                </a:r>
                <a:br>
                  <a:rPr lang="en-US" dirty="0"/>
                </a:br>
                <a:r>
                  <a:rPr lang="en-US" dirty="0"/>
                  <a:t>and </a:t>
                </a:r>
                <a:r>
                  <a:rPr lang="en-US" dirty="0" err="1"/>
                  <a:t>N</a:t>
                </a:r>
                <a:r>
                  <a:rPr lang="en-US" baseline="-25000" dirty="0" err="1"/>
                  <a:t>neg</a:t>
                </a:r>
                <a:r>
                  <a:rPr lang="en-US" dirty="0"/>
                  <a:t>(μ</a:t>
                </a:r>
                <a:r>
                  <a:rPr lang="en-US" baseline="-25000" dirty="0"/>
                  <a:t>2</a:t>
                </a:r>
                <a:r>
                  <a:rPr lang="en-US" dirty="0"/>
                  <a:t>, Σ</a:t>
                </a:r>
                <a:r>
                  <a:rPr lang="en-US" baseline="-25000" dirty="0"/>
                  <a:t>2</a:t>
                </a:r>
                <a:r>
                  <a:rPr lang="en-US" dirty="0"/>
                  <a:t>) for each class, where μ is the</a:t>
                </a:r>
                <a:br>
                  <a:rPr lang="en-US" dirty="0"/>
                </a:br>
                <a:r>
                  <a:rPr lang="en-US" dirty="0"/>
                  <a:t>mean vector and Σ is the covariance matrix.</a:t>
                </a:r>
              </a:p>
              <a:p>
                <a:pPr marL="0" indent="0" algn="just">
                  <a:buNone/>
                </a:pPr>
                <a:endParaRPr lang="en-US" dirty="0"/>
              </a:p>
            </p:txBody>
          </p:sp>
        </mc:Choice>
        <mc:Fallback xmlns="">
          <p:sp>
            <p:nvSpPr>
              <p:cNvPr id="6" name="Content Placeholder 2">
                <a:extLst>
                  <a:ext uri="{FF2B5EF4-FFF2-40B4-BE49-F238E27FC236}">
                    <a16:creationId xmlns:a16="http://schemas.microsoft.com/office/drawing/2014/main" id="{CE97C25F-9A40-40C4-BBBC-BA010601353C}"/>
                  </a:ext>
                </a:extLst>
              </p:cNvPr>
              <p:cNvSpPr>
                <a:spLocks noGrp="1" noRot="1" noChangeAspect="1" noMove="1" noResize="1" noEditPoints="1" noAdjustHandles="1" noChangeArrowheads="1" noChangeShapeType="1" noTextEdit="1"/>
              </p:cNvSpPr>
              <p:nvPr>
                <p:ph idx="1"/>
              </p:nvPr>
            </p:nvSpPr>
            <p:spPr>
              <a:xfrm>
                <a:off x="4561114" y="1208314"/>
                <a:ext cx="7511142" cy="5540829"/>
              </a:xfrm>
              <a:blipFill>
                <a:blip r:embed="rId3"/>
                <a:stretch>
                  <a:fillRect l="-1461" t="-1760" r="-170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2E167A3-F5CE-45A1-95E4-E7CBC314346B}"/>
              </a:ext>
            </a:extLst>
          </p:cNvPr>
          <p:cNvPicPr>
            <a:picLocks noChangeAspect="1"/>
          </p:cNvPicPr>
          <p:nvPr/>
        </p:nvPicPr>
        <p:blipFill rotWithShape="1">
          <a:blip r:embed="rId4"/>
          <a:srcRect l="43417" r="12932"/>
          <a:stretch/>
        </p:blipFill>
        <p:spPr>
          <a:xfrm>
            <a:off x="119744" y="1325563"/>
            <a:ext cx="4169227" cy="4791075"/>
          </a:xfrm>
          <a:prstGeom prst="rect">
            <a:avLst/>
          </a:prstGeom>
        </p:spPr>
      </p:pic>
      <p:pic>
        <p:nvPicPr>
          <p:cNvPr id="10" name="Picture 9">
            <a:extLst>
              <a:ext uri="{FF2B5EF4-FFF2-40B4-BE49-F238E27FC236}">
                <a16:creationId xmlns:a16="http://schemas.microsoft.com/office/drawing/2014/main" id="{1DDC2B6F-35CF-4158-B4C2-8C816E6AB09E}"/>
              </a:ext>
            </a:extLst>
          </p:cNvPr>
          <p:cNvPicPr>
            <a:picLocks noChangeAspect="1"/>
          </p:cNvPicPr>
          <p:nvPr/>
        </p:nvPicPr>
        <p:blipFill rotWithShape="1">
          <a:blip r:embed="rId5"/>
          <a:srcRect l="77411" t="45873" r="10089" b="35080"/>
          <a:stretch/>
        </p:blipFill>
        <p:spPr>
          <a:xfrm>
            <a:off x="5257800" y="4212770"/>
            <a:ext cx="5551714" cy="2307771"/>
          </a:xfrm>
          <a:prstGeom prst="rect">
            <a:avLst/>
          </a:prstGeom>
        </p:spPr>
      </p:pic>
    </p:spTree>
    <p:extLst>
      <p:ext uri="{BB962C8B-B14F-4D97-AF65-F5344CB8AC3E}">
        <p14:creationId xmlns:p14="http://schemas.microsoft.com/office/powerpoint/2010/main" val="3239703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79A057-89A8-4057-8D6D-EA66F3029075}"/>
              </a:ext>
            </a:extLst>
          </p:cNvPr>
          <p:cNvSpPr>
            <a:spLocks noGrp="1"/>
          </p:cNvSpPr>
          <p:nvPr>
            <p:ph type="title"/>
          </p:nvPr>
        </p:nvSpPr>
        <p:spPr>
          <a:xfrm>
            <a:off x="0" y="0"/>
            <a:ext cx="10515600" cy="1325563"/>
          </a:xfrm>
        </p:spPr>
        <p:txBody>
          <a:bodyPr/>
          <a:lstStyle/>
          <a:p>
            <a:r>
              <a:rPr lang="en-US" dirty="0"/>
              <a:t>Inter-modality MI Maximization</a:t>
            </a:r>
          </a:p>
        </p:txBody>
      </p:sp>
      <p:sp>
        <p:nvSpPr>
          <p:cNvPr id="5" name="Content Placeholder 2">
            <a:extLst>
              <a:ext uri="{FF2B5EF4-FFF2-40B4-BE49-F238E27FC236}">
                <a16:creationId xmlns:a16="http://schemas.microsoft.com/office/drawing/2014/main" id="{98C98232-98A2-4F09-BCBE-AB90752B59A5}"/>
              </a:ext>
            </a:extLst>
          </p:cNvPr>
          <p:cNvSpPr>
            <a:spLocks noGrp="1"/>
          </p:cNvSpPr>
          <p:nvPr>
            <p:ph idx="1"/>
          </p:nvPr>
        </p:nvSpPr>
        <p:spPr>
          <a:xfrm>
            <a:off x="4561114" y="1208314"/>
            <a:ext cx="7511142" cy="5540829"/>
          </a:xfrm>
        </p:spPr>
        <p:txBody>
          <a:bodyPr/>
          <a:lstStyle/>
          <a:p>
            <a:pPr algn="just"/>
            <a:r>
              <a:rPr lang="en-US" dirty="0"/>
              <a:t>The entropy of a multivariate normal distribution is given by:</a:t>
            </a:r>
          </a:p>
          <a:p>
            <a:pPr algn="just"/>
            <a:endParaRPr lang="en-US" dirty="0"/>
          </a:p>
          <a:p>
            <a:pPr algn="just"/>
            <a:endParaRPr lang="en-US" dirty="0"/>
          </a:p>
          <a:p>
            <a:pPr algn="just"/>
            <a:r>
              <a:rPr lang="en-US" dirty="0"/>
              <a:t>From </a:t>
            </a:r>
            <a:r>
              <a:rPr lang="en-US" dirty="0">
                <a:solidFill>
                  <a:srgbClr val="00B0F0"/>
                </a:solidFill>
              </a:rPr>
              <a:t>Huber et al. (2008)</a:t>
            </a:r>
            <a:r>
              <a:rPr lang="en-US" dirty="0"/>
              <a:t> the lower and upper bound of a GMM’s entropy are:</a:t>
            </a:r>
          </a:p>
          <a:p>
            <a:pPr algn="just"/>
            <a:endParaRPr lang="en-US" dirty="0"/>
          </a:p>
          <a:p>
            <a:pPr algn="just"/>
            <a:endParaRPr lang="en-US" dirty="0"/>
          </a:p>
          <a:p>
            <a:pPr algn="just"/>
            <a:r>
              <a:rPr lang="en-US" dirty="0"/>
              <a:t>Taking the lower bound:</a:t>
            </a:r>
          </a:p>
          <a:p>
            <a:pPr algn="just"/>
            <a:endParaRPr lang="en-US" dirty="0"/>
          </a:p>
        </p:txBody>
      </p:sp>
      <p:pic>
        <p:nvPicPr>
          <p:cNvPr id="6" name="Picture 5">
            <a:extLst>
              <a:ext uri="{FF2B5EF4-FFF2-40B4-BE49-F238E27FC236}">
                <a16:creationId xmlns:a16="http://schemas.microsoft.com/office/drawing/2014/main" id="{F60C2604-7247-4C29-8E69-C5E40F0C0555}"/>
              </a:ext>
            </a:extLst>
          </p:cNvPr>
          <p:cNvPicPr>
            <a:picLocks noChangeAspect="1"/>
          </p:cNvPicPr>
          <p:nvPr/>
        </p:nvPicPr>
        <p:blipFill rotWithShape="1">
          <a:blip r:embed="rId3"/>
          <a:srcRect l="43417" r="12932"/>
          <a:stretch/>
        </p:blipFill>
        <p:spPr>
          <a:xfrm>
            <a:off x="119744" y="1325563"/>
            <a:ext cx="4169227" cy="4791075"/>
          </a:xfrm>
          <a:prstGeom prst="rect">
            <a:avLst/>
          </a:prstGeom>
        </p:spPr>
      </p:pic>
      <p:pic>
        <p:nvPicPr>
          <p:cNvPr id="8" name="Picture 7">
            <a:extLst>
              <a:ext uri="{FF2B5EF4-FFF2-40B4-BE49-F238E27FC236}">
                <a16:creationId xmlns:a16="http://schemas.microsoft.com/office/drawing/2014/main" id="{BEB25854-AF72-4B52-9CF3-702C91AB576B}"/>
              </a:ext>
            </a:extLst>
          </p:cNvPr>
          <p:cNvPicPr>
            <a:picLocks noChangeAspect="1"/>
          </p:cNvPicPr>
          <p:nvPr/>
        </p:nvPicPr>
        <p:blipFill rotWithShape="1">
          <a:blip r:embed="rId4"/>
          <a:srcRect l="63036" t="31905" r="22857" b="60844"/>
          <a:stretch/>
        </p:blipFill>
        <p:spPr>
          <a:xfrm>
            <a:off x="6574971" y="1826306"/>
            <a:ext cx="5590267" cy="808037"/>
          </a:xfrm>
          <a:prstGeom prst="rect">
            <a:avLst/>
          </a:prstGeom>
        </p:spPr>
      </p:pic>
      <p:pic>
        <p:nvPicPr>
          <p:cNvPr id="9" name="Picture 8">
            <a:extLst>
              <a:ext uri="{FF2B5EF4-FFF2-40B4-BE49-F238E27FC236}">
                <a16:creationId xmlns:a16="http://schemas.microsoft.com/office/drawing/2014/main" id="{DFE790B8-364A-434F-96DA-8313FEA79135}"/>
              </a:ext>
            </a:extLst>
          </p:cNvPr>
          <p:cNvPicPr>
            <a:picLocks noChangeAspect="1"/>
          </p:cNvPicPr>
          <p:nvPr/>
        </p:nvPicPr>
        <p:blipFill rotWithShape="1">
          <a:blip r:embed="rId4"/>
          <a:srcRect l="63036" t="73175" r="24156" b="19841"/>
          <a:stretch/>
        </p:blipFill>
        <p:spPr>
          <a:xfrm>
            <a:off x="5878284" y="4005943"/>
            <a:ext cx="6131164" cy="940312"/>
          </a:xfrm>
          <a:prstGeom prst="rect">
            <a:avLst/>
          </a:prstGeom>
        </p:spPr>
      </p:pic>
      <p:pic>
        <p:nvPicPr>
          <p:cNvPr id="10" name="Picture 9">
            <a:extLst>
              <a:ext uri="{FF2B5EF4-FFF2-40B4-BE49-F238E27FC236}">
                <a16:creationId xmlns:a16="http://schemas.microsoft.com/office/drawing/2014/main" id="{468C2327-DA98-49CD-ADE8-74EB4F0C94BA}"/>
              </a:ext>
            </a:extLst>
          </p:cNvPr>
          <p:cNvPicPr>
            <a:picLocks noChangeAspect="1"/>
          </p:cNvPicPr>
          <p:nvPr/>
        </p:nvPicPr>
        <p:blipFill rotWithShape="1">
          <a:blip r:embed="rId5"/>
          <a:srcRect l="64196" t="41429" r="24375" b="52540"/>
          <a:stretch/>
        </p:blipFill>
        <p:spPr>
          <a:xfrm>
            <a:off x="5878284" y="5551715"/>
            <a:ext cx="6233519" cy="925285"/>
          </a:xfrm>
          <a:prstGeom prst="rect">
            <a:avLst/>
          </a:prstGeom>
        </p:spPr>
      </p:pic>
      <p:sp>
        <p:nvSpPr>
          <p:cNvPr id="11" name="Rectangle 10">
            <a:extLst>
              <a:ext uri="{FF2B5EF4-FFF2-40B4-BE49-F238E27FC236}">
                <a16:creationId xmlns:a16="http://schemas.microsoft.com/office/drawing/2014/main" id="{D112A38E-4307-4C80-9F14-D599AF00C9E4}"/>
              </a:ext>
            </a:extLst>
          </p:cNvPr>
          <p:cNvSpPr/>
          <p:nvPr/>
        </p:nvSpPr>
        <p:spPr>
          <a:xfrm>
            <a:off x="119745" y="6387911"/>
            <a:ext cx="11992058" cy="430887"/>
          </a:xfrm>
          <a:prstGeom prst="rect">
            <a:avLst/>
          </a:prstGeom>
        </p:spPr>
        <p:txBody>
          <a:bodyPr wrap="square">
            <a:spAutoFit/>
          </a:bodyPr>
          <a:lstStyle/>
          <a:p>
            <a:r>
              <a:rPr lang="en-US" sz="1100" i="1" dirty="0">
                <a:solidFill>
                  <a:srgbClr val="00B0F0"/>
                </a:solidFill>
              </a:rPr>
              <a:t>M. F. Huber, T. Bailey, H. </a:t>
            </a:r>
            <a:r>
              <a:rPr lang="en-US" sz="1100" i="1" dirty="0" err="1">
                <a:solidFill>
                  <a:srgbClr val="00B0F0"/>
                </a:solidFill>
              </a:rPr>
              <a:t>Durrant</a:t>
            </a:r>
            <a:r>
              <a:rPr lang="en-US" sz="1100" i="1" dirty="0">
                <a:solidFill>
                  <a:srgbClr val="00B0F0"/>
                </a:solidFill>
              </a:rPr>
              <a:t>-Whyte and U. D. </a:t>
            </a:r>
            <a:r>
              <a:rPr lang="en-US" sz="1100" i="1" dirty="0" err="1">
                <a:solidFill>
                  <a:srgbClr val="00B0F0"/>
                </a:solidFill>
              </a:rPr>
              <a:t>Hanebeck</a:t>
            </a:r>
            <a:r>
              <a:rPr lang="en-US" sz="1100" i="1" dirty="0">
                <a:solidFill>
                  <a:srgbClr val="00B0F0"/>
                </a:solidFill>
              </a:rPr>
              <a:t>, "On entropy approximation for Gaussian mixture random vectors," 2008 IEEE International Conference on </a:t>
            </a:r>
            <a:r>
              <a:rPr lang="en-US" sz="1100" i="1" dirty="0" err="1">
                <a:solidFill>
                  <a:srgbClr val="00B0F0"/>
                </a:solidFill>
              </a:rPr>
              <a:t>Multisensor</a:t>
            </a:r>
            <a:r>
              <a:rPr lang="en-US" sz="1100" i="1" dirty="0">
                <a:solidFill>
                  <a:srgbClr val="00B0F0"/>
                </a:solidFill>
              </a:rPr>
              <a:t> Fusion and Integration for Intelligent Systems, 2008, pp. 181-188, </a:t>
            </a:r>
            <a:r>
              <a:rPr lang="en-US" sz="1100" i="1" dirty="0" err="1">
                <a:solidFill>
                  <a:srgbClr val="00B0F0"/>
                </a:solidFill>
              </a:rPr>
              <a:t>doi</a:t>
            </a:r>
            <a:r>
              <a:rPr lang="en-US" sz="1100" i="1" dirty="0">
                <a:solidFill>
                  <a:srgbClr val="00B0F0"/>
                </a:solidFill>
              </a:rPr>
              <a:t>: 10.1109/MFI.2008.4648062.</a:t>
            </a:r>
          </a:p>
        </p:txBody>
      </p:sp>
    </p:spTree>
    <p:extLst>
      <p:ext uri="{BB962C8B-B14F-4D97-AF65-F5344CB8AC3E}">
        <p14:creationId xmlns:p14="http://schemas.microsoft.com/office/powerpoint/2010/main" val="1500646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D9C3800-12B9-423A-8180-545AC6F8BD11}"/>
              </a:ext>
            </a:extLst>
          </p:cNvPr>
          <p:cNvSpPr>
            <a:spLocks noGrp="1"/>
          </p:cNvSpPr>
          <p:nvPr>
            <p:ph type="title"/>
          </p:nvPr>
        </p:nvSpPr>
        <p:spPr>
          <a:xfrm>
            <a:off x="0" y="0"/>
            <a:ext cx="10515600" cy="1325563"/>
          </a:xfrm>
        </p:spPr>
        <p:txBody>
          <a:bodyPr/>
          <a:lstStyle/>
          <a:p>
            <a:r>
              <a:rPr lang="en-US" dirty="0"/>
              <a:t>Inter-modality MI Maximization</a:t>
            </a:r>
          </a:p>
        </p:txBody>
      </p:sp>
      <p:sp>
        <p:nvSpPr>
          <p:cNvPr id="6" name="Content Placeholder 2">
            <a:extLst>
              <a:ext uri="{FF2B5EF4-FFF2-40B4-BE49-F238E27FC236}">
                <a16:creationId xmlns:a16="http://schemas.microsoft.com/office/drawing/2014/main" id="{E02CC8D1-01C5-4900-8818-2443862A71C7}"/>
              </a:ext>
            </a:extLst>
          </p:cNvPr>
          <p:cNvSpPr>
            <a:spLocks noGrp="1"/>
          </p:cNvSpPr>
          <p:nvPr>
            <p:ph idx="1"/>
          </p:nvPr>
        </p:nvSpPr>
        <p:spPr>
          <a:xfrm>
            <a:off x="4561114" y="1208315"/>
            <a:ext cx="7511142" cy="4908324"/>
          </a:xfrm>
        </p:spPr>
        <p:txBody>
          <a:bodyPr/>
          <a:lstStyle/>
          <a:p>
            <a:pPr algn="just"/>
            <a:r>
              <a:rPr lang="en-US" dirty="0"/>
              <a:t>Increase batch size to reduce estimation error.</a:t>
            </a:r>
          </a:p>
          <a:p>
            <a:pPr algn="just"/>
            <a:r>
              <a:rPr lang="en-US" dirty="0"/>
              <a:t>Maximum batch size is restricted to the GPU’s capacity.</a:t>
            </a:r>
          </a:p>
          <a:p>
            <a:pPr algn="just"/>
            <a:r>
              <a:rPr lang="en-US" dirty="0"/>
              <a:t> Indirectly enlarge Ds by encompassing the data from the nearest history.</a:t>
            </a:r>
          </a:p>
          <a:p>
            <a:pPr algn="just"/>
            <a:endParaRPr lang="en-US" dirty="0"/>
          </a:p>
          <a:p>
            <a:pPr algn="just"/>
            <a:r>
              <a:rPr lang="en-US" dirty="0"/>
              <a:t>Finally, The loss function for MI lower bound maximization in this level is given by:</a:t>
            </a:r>
          </a:p>
          <a:p>
            <a:pPr algn="just"/>
            <a:endParaRPr lang="en-US" dirty="0"/>
          </a:p>
          <a:p>
            <a:pPr algn="just"/>
            <a:endParaRPr lang="en-US" dirty="0"/>
          </a:p>
          <a:p>
            <a:pPr algn="just"/>
            <a:endParaRPr lang="en-US" dirty="0"/>
          </a:p>
          <a:p>
            <a:pPr algn="just"/>
            <a:endParaRPr lang="en-US" dirty="0"/>
          </a:p>
        </p:txBody>
      </p:sp>
      <p:pic>
        <p:nvPicPr>
          <p:cNvPr id="7" name="Picture 6">
            <a:extLst>
              <a:ext uri="{FF2B5EF4-FFF2-40B4-BE49-F238E27FC236}">
                <a16:creationId xmlns:a16="http://schemas.microsoft.com/office/drawing/2014/main" id="{5D317A14-0A91-4F84-8D7C-BFA91E56F560}"/>
              </a:ext>
            </a:extLst>
          </p:cNvPr>
          <p:cNvPicPr>
            <a:picLocks noChangeAspect="1"/>
          </p:cNvPicPr>
          <p:nvPr/>
        </p:nvPicPr>
        <p:blipFill rotWithShape="1">
          <a:blip r:embed="rId3"/>
          <a:srcRect l="43417" r="12932"/>
          <a:stretch/>
        </p:blipFill>
        <p:spPr>
          <a:xfrm>
            <a:off x="119744" y="1325563"/>
            <a:ext cx="4169227" cy="4791075"/>
          </a:xfrm>
          <a:prstGeom prst="rect">
            <a:avLst/>
          </a:prstGeom>
        </p:spPr>
      </p:pic>
      <p:pic>
        <p:nvPicPr>
          <p:cNvPr id="11" name="Picture 10">
            <a:extLst>
              <a:ext uri="{FF2B5EF4-FFF2-40B4-BE49-F238E27FC236}">
                <a16:creationId xmlns:a16="http://schemas.microsoft.com/office/drawing/2014/main" id="{9D099824-26CD-4ED8-89F5-2AB22BE9D3D5}"/>
              </a:ext>
            </a:extLst>
          </p:cNvPr>
          <p:cNvPicPr>
            <a:picLocks noChangeAspect="1"/>
          </p:cNvPicPr>
          <p:nvPr/>
        </p:nvPicPr>
        <p:blipFill rotWithShape="1">
          <a:blip r:embed="rId4"/>
          <a:srcRect l="65713" t="36032" r="25001" b="56983"/>
          <a:stretch/>
        </p:blipFill>
        <p:spPr>
          <a:xfrm>
            <a:off x="6096000" y="4909458"/>
            <a:ext cx="4214352" cy="891495"/>
          </a:xfrm>
          <a:prstGeom prst="rect">
            <a:avLst/>
          </a:prstGeom>
        </p:spPr>
      </p:pic>
    </p:spTree>
    <p:extLst>
      <p:ext uri="{BB962C8B-B14F-4D97-AF65-F5344CB8AC3E}">
        <p14:creationId xmlns:p14="http://schemas.microsoft.com/office/powerpoint/2010/main" val="2079987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BFB45B-ADD7-4C07-94B9-B9F4C297BF11}"/>
              </a:ext>
            </a:extLst>
          </p:cNvPr>
          <p:cNvSpPr>
            <a:spLocks noGrp="1"/>
          </p:cNvSpPr>
          <p:nvPr>
            <p:ph type="title"/>
          </p:nvPr>
        </p:nvSpPr>
        <p:spPr>
          <a:xfrm>
            <a:off x="0" y="0"/>
            <a:ext cx="10515600" cy="1325563"/>
          </a:xfrm>
        </p:spPr>
        <p:txBody>
          <a:bodyPr/>
          <a:lstStyle/>
          <a:p>
            <a:r>
              <a:rPr lang="en-US" dirty="0"/>
              <a:t>MI Maximization in the Fusion Level</a:t>
            </a:r>
          </a:p>
        </p:txBody>
      </p:sp>
      <p:sp>
        <p:nvSpPr>
          <p:cNvPr id="5" name="Content Placeholder 2">
            <a:extLst>
              <a:ext uri="{FF2B5EF4-FFF2-40B4-BE49-F238E27FC236}">
                <a16:creationId xmlns:a16="http://schemas.microsoft.com/office/drawing/2014/main" id="{DA49B05F-0182-4A54-8A5B-8DFBDAE64FA9}"/>
              </a:ext>
            </a:extLst>
          </p:cNvPr>
          <p:cNvSpPr>
            <a:spLocks noGrp="1"/>
          </p:cNvSpPr>
          <p:nvPr>
            <p:ph idx="1"/>
          </p:nvPr>
        </p:nvSpPr>
        <p:spPr>
          <a:xfrm>
            <a:off x="4561114" y="1208315"/>
            <a:ext cx="7511142" cy="4908324"/>
          </a:xfrm>
        </p:spPr>
        <p:txBody>
          <a:bodyPr/>
          <a:lstStyle/>
          <a:p>
            <a:r>
              <a:rPr lang="en-US" dirty="0"/>
              <a:t>Repeat MI maximization between fusion results and input modalities. </a:t>
            </a:r>
          </a:p>
          <a:p>
            <a:r>
              <a:rPr lang="en-US" dirty="0"/>
              <a:t>The optimization target is the fusion network F that produces fusion results</a:t>
            </a:r>
          </a:p>
          <a:p>
            <a:endParaRPr lang="en-US" dirty="0"/>
          </a:p>
          <a:p>
            <a:endParaRPr lang="en-US" dirty="0"/>
          </a:p>
          <a:p>
            <a:pPr algn="just"/>
            <a:r>
              <a:rPr lang="en-US" dirty="0"/>
              <a:t>Used a score function to constructs </a:t>
            </a:r>
            <a:r>
              <a:rPr lang="en-US" dirty="0" err="1"/>
              <a:t>Xm</a:t>
            </a:r>
            <a:r>
              <a:rPr lang="en-US" dirty="0"/>
              <a:t> from Z:</a:t>
            </a:r>
          </a:p>
          <a:p>
            <a:pPr algn="just"/>
            <a:endParaRPr lang="en-US" dirty="0"/>
          </a:p>
          <a:p>
            <a:pPr algn="just"/>
            <a:endParaRPr lang="en-US" dirty="0"/>
          </a:p>
          <a:p>
            <a:pPr algn="just"/>
            <a:endParaRPr lang="en-US" dirty="0"/>
          </a:p>
        </p:txBody>
      </p:sp>
      <p:pic>
        <p:nvPicPr>
          <p:cNvPr id="6" name="Picture 5">
            <a:extLst>
              <a:ext uri="{FF2B5EF4-FFF2-40B4-BE49-F238E27FC236}">
                <a16:creationId xmlns:a16="http://schemas.microsoft.com/office/drawing/2014/main" id="{007AAC15-A77B-4A6F-8A6D-40CA6F2525B5}"/>
              </a:ext>
            </a:extLst>
          </p:cNvPr>
          <p:cNvPicPr>
            <a:picLocks noChangeAspect="1"/>
          </p:cNvPicPr>
          <p:nvPr/>
        </p:nvPicPr>
        <p:blipFill rotWithShape="1">
          <a:blip r:embed="rId3"/>
          <a:srcRect l="43417" r="12932"/>
          <a:stretch/>
        </p:blipFill>
        <p:spPr>
          <a:xfrm>
            <a:off x="119744" y="1325563"/>
            <a:ext cx="4169227" cy="4791075"/>
          </a:xfrm>
          <a:prstGeom prst="rect">
            <a:avLst/>
          </a:prstGeom>
        </p:spPr>
      </p:pic>
      <p:pic>
        <p:nvPicPr>
          <p:cNvPr id="7" name="Picture 6">
            <a:extLst>
              <a:ext uri="{FF2B5EF4-FFF2-40B4-BE49-F238E27FC236}">
                <a16:creationId xmlns:a16="http://schemas.microsoft.com/office/drawing/2014/main" id="{F12F5922-E0DF-4C0F-A754-D519820AA27E}"/>
              </a:ext>
            </a:extLst>
          </p:cNvPr>
          <p:cNvPicPr>
            <a:picLocks noChangeAspect="1"/>
          </p:cNvPicPr>
          <p:nvPr/>
        </p:nvPicPr>
        <p:blipFill rotWithShape="1">
          <a:blip r:embed="rId4"/>
          <a:srcRect l="78304" t="46508" r="9911" b="38254"/>
          <a:stretch/>
        </p:blipFill>
        <p:spPr>
          <a:xfrm>
            <a:off x="5704113" y="4561113"/>
            <a:ext cx="5486401" cy="1995055"/>
          </a:xfrm>
          <a:prstGeom prst="rect">
            <a:avLst/>
          </a:prstGeom>
        </p:spPr>
      </p:pic>
      <p:pic>
        <p:nvPicPr>
          <p:cNvPr id="8" name="Picture 7">
            <a:extLst>
              <a:ext uri="{FF2B5EF4-FFF2-40B4-BE49-F238E27FC236}">
                <a16:creationId xmlns:a16="http://schemas.microsoft.com/office/drawing/2014/main" id="{5E41A8EC-BFC0-4071-8D5B-D74E330A14C9}"/>
              </a:ext>
            </a:extLst>
          </p:cNvPr>
          <p:cNvPicPr>
            <a:picLocks noChangeAspect="1"/>
          </p:cNvPicPr>
          <p:nvPr/>
        </p:nvPicPr>
        <p:blipFill rotWithShape="1">
          <a:blip r:embed="rId4"/>
          <a:srcRect l="77916" t="25236" r="16016" b="71294"/>
          <a:stretch/>
        </p:blipFill>
        <p:spPr>
          <a:xfrm>
            <a:off x="7282541" y="2977746"/>
            <a:ext cx="3483429" cy="560112"/>
          </a:xfrm>
          <a:prstGeom prst="rect">
            <a:avLst/>
          </a:prstGeom>
        </p:spPr>
      </p:pic>
    </p:spTree>
    <p:extLst>
      <p:ext uri="{BB962C8B-B14F-4D97-AF65-F5344CB8AC3E}">
        <p14:creationId xmlns:p14="http://schemas.microsoft.com/office/powerpoint/2010/main" val="3961477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E9C7B9-2D46-4448-8015-09063F4DC407}"/>
              </a:ext>
            </a:extLst>
          </p:cNvPr>
          <p:cNvSpPr>
            <a:spLocks noGrp="1"/>
          </p:cNvSpPr>
          <p:nvPr>
            <p:ph type="title"/>
          </p:nvPr>
        </p:nvSpPr>
        <p:spPr>
          <a:xfrm>
            <a:off x="0" y="0"/>
            <a:ext cx="10515600" cy="1325563"/>
          </a:xfrm>
        </p:spPr>
        <p:txBody>
          <a:bodyPr/>
          <a:lstStyle/>
          <a:p>
            <a:r>
              <a:rPr lang="en-US" dirty="0"/>
              <a:t>MI Maximization in the Fusion Level</a:t>
            </a:r>
          </a:p>
        </p:txBody>
      </p:sp>
      <p:sp>
        <p:nvSpPr>
          <p:cNvPr id="5" name="Content Placeholder 2">
            <a:extLst>
              <a:ext uri="{FF2B5EF4-FFF2-40B4-BE49-F238E27FC236}">
                <a16:creationId xmlns:a16="http://schemas.microsoft.com/office/drawing/2014/main" id="{204FD91E-20D4-4675-8523-C2359089EA87}"/>
              </a:ext>
            </a:extLst>
          </p:cNvPr>
          <p:cNvSpPr>
            <a:spLocks noGrp="1"/>
          </p:cNvSpPr>
          <p:nvPr>
            <p:ph idx="1"/>
          </p:nvPr>
        </p:nvSpPr>
        <p:spPr>
          <a:xfrm>
            <a:off x="4561114" y="1208314"/>
            <a:ext cx="7511142" cy="5431971"/>
          </a:xfrm>
        </p:spPr>
        <p:txBody>
          <a:bodyPr>
            <a:normAutofit/>
          </a:bodyPr>
          <a:lstStyle/>
          <a:p>
            <a:r>
              <a:rPr lang="en-US" dirty="0"/>
              <a:t>Incorporating the score function into the Noise-Contrastive Estimation framework (</a:t>
            </a:r>
            <a:r>
              <a:rPr lang="en-US" dirty="0">
                <a:solidFill>
                  <a:srgbClr val="00B0F0"/>
                </a:solidFill>
              </a:rPr>
              <a:t>Gutmann and </a:t>
            </a:r>
            <a:r>
              <a:rPr lang="en-US" dirty="0" err="1">
                <a:solidFill>
                  <a:srgbClr val="00B0F0"/>
                </a:solidFill>
              </a:rPr>
              <a:t>Hyv</a:t>
            </a:r>
            <a:r>
              <a:rPr lang="en-US" dirty="0">
                <a:solidFill>
                  <a:srgbClr val="00B0F0"/>
                </a:solidFill>
              </a:rPr>
              <a:t> ̈</a:t>
            </a:r>
            <a:r>
              <a:rPr lang="en-US" dirty="0" err="1">
                <a:solidFill>
                  <a:srgbClr val="00B0F0"/>
                </a:solidFill>
              </a:rPr>
              <a:t>arinen</a:t>
            </a:r>
            <a:r>
              <a:rPr lang="en-US" dirty="0">
                <a:solidFill>
                  <a:srgbClr val="00B0F0"/>
                </a:solidFill>
              </a:rPr>
              <a:t>, 2010):</a:t>
            </a:r>
          </a:p>
          <a:p>
            <a:endParaRPr lang="en-US" dirty="0">
              <a:solidFill>
                <a:srgbClr val="00B0F0"/>
              </a:solidFill>
            </a:endParaRPr>
          </a:p>
          <a:p>
            <a:endParaRPr lang="en-US" dirty="0">
              <a:solidFill>
                <a:srgbClr val="00B0F0"/>
              </a:solidFill>
            </a:endParaRPr>
          </a:p>
          <a:p>
            <a:endParaRPr lang="en-US" dirty="0">
              <a:solidFill>
                <a:srgbClr val="00B0F0"/>
              </a:solidFill>
            </a:endParaRPr>
          </a:p>
          <a:p>
            <a:r>
              <a:rPr lang="en-US" dirty="0"/>
              <a:t>The loss function for this level is given by:</a:t>
            </a:r>
          </a:p>
          <a:p>
            <a:pPr algn="just"/>
            <a:endParaRPr lang="en-US" dirty="0"/>
          </a:p>
        </p:txBody>
      </p:sp>
      <p:pic>
        <p:nvPicPr>
          <p:cNvPr id="6" name="Picture 5">
            <a:extLst>
              <a:ext uri="{FF2B5EF4-FFF2-40B4-BE49-F238E27FC236}">
                <a16:creationId xmlns:a16="http://schemas.microsoft.com/office/drawing/2014/main" id="{29B1D3FE-1B47-4000-9699-89C562B06E9D}"/>
              </a:ext>
            </a:extLst>
          </p:cNvPr>
          <p:cNvPicPr>
            <a:picLocks noChangeAspect="1"/>
          </p:cNvPicPr>
          <p:nvPr/>
        </p:nvPicPr>
        <p:blipFill rotWithShape="1">
          <a:blip r:embed="rId3"/>
          <a:srcRect l="43417" r="12932"/>
          <a:stretch/>
        </p:blipFill>
        <p:spPr>
          <a:xfrm>
            <a:off x="119744" y="1325563"/>
            <a:ext cx="4169227" cy="4791075"/>
          </a:xfrm>
          <a:prstGeom prst="rect">
            <a:avLst/>
          </a:prstGeom>
        </p:spPr>
      </p:pic>
      <p:pic>
        <p:nvPicPr>
          <p:cNvPr id="9" name="Picture 8">
            <a:extLst>
              <a:ext uri="{FF2B5EF4-FFF2-40B4-BE49-F238E27FC236}">
                <a16:creationId xmlns:a16="http://schemas.microsoft.com/office/drawing/2014/main" id="{91F3B3C1-FA76-4BF6-BFB1-A5419B1449C1}"/>
              </a:ext>
            </a:extLst>
          </p:cNvPr>
          <p:cNvPicPr>
            <a:picLocks noChangeAspect="1"/>
          </p:cNvPicPr>
          <p:nvPr/>
        </p:nvPicPr>
        <p:blipFill rotWithShape="1">
          <a:blip r:embed="rId4"/>
          <a:srcRect l="77679" t="36032" r="8659" b="54727"/>
          <a:stretch/>
        </p:blipFill>
        <p:spPr>
          <a:xfrm>
            <a:off x="5965371" y="2447491"/>
            <a:ext cx="5159829" cy="981509"/>
          </a:xfrm>
          <a:prstGeom prst="rect">
            <a:avLst/>
          </a:prstGeom>
        </p:spPr>
      </p:pic>
      <p:pic>
        <p:nvPicPr>
          <p:cNvPr id="11" name="Picture 10">
            <a:extLst>
              <a:ext uri="{FF2B5EF4-FFF2-40B4-BE49-F238E27FC236}">
                <a16:creationId xmlns:a16="http://schemas.microsoft.com/office/drawing/2014/main" id="{341E2692-9B7C-45B8-A3B4-CF0E11F13637}"/>
              </a:ext>
            </a:extLst>
          </p:cNvPr>
          <p:cNvPicPr>
            <a:picLocks noChangeAspect="1"/>
          </p:cNvPicPr>
          <p:nvPr/>
        </p:nvPicPr>
        <p:blipFill rotWithShape="1">
          <a:blip r:embed="rId5"/>
          <a:srcRect l="80536" t="75714" r="10268" b="17282"/>
          <a:stretch/>
        </p:blipFill>
        <p:spPr>
          <a:xfrm>
            <a:off x="6487885" y="4786886"/>
            <a:ext cx="4027715" cy="862800"/>
          </a:xfrm>
          <a:prstGeom prst="rect">
            <a:avLst/>
          </a:prstGeom>
        </p:spPr>
      </p:pic>
    </p:spTree>
    <p:extLst>
      <p:ext uri="{BB962C8B-B14F-4D97-AF65-F5344CB8AC3E}">
        <p14:creationId xmlns:p14="http://schemas.microsoft.com/office/powerpoint/2010/main" val="2974686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7109BA0-F621-4292-ADDC-C3CB0483EE6F}"/>
              </a:ext>
            </a:extLst>
          </p:cNvPr>
          <p:cNvSpPr>
            <a:spLocks noGrp="1"/>
          </p:cNvSpPr>
          <p:nvPr>
            <p:ph type="title"/>
          </p:nvPr>
        </p:nvSpPr>
        <p:spPr>
          <a:xfrm>
            <a:off x="4310739" y="18042"/>
            <a:ext cx="1491343" cy="254100"/>
          </a:xfrm>
        </p:spPr>
        <p:txBody>
          <a:bodyPr>
            <a:normAutofit fontScale="90000"/>
          </a:bodyPr>
          <a:lstStyle/>
          <a:p>
            <a:r>
              <a:rPr lang="en-US" sz="2700" b="1" i="1" dirty="0"/>
              <a:t>Training</a:t>
            </a:r>
            <a:endParaRPr lang="en-US" sz="1400" b="1" i="1" dirty="0"/>
          </a:p>
        </p:txBody>
      </p:sp>
      <p:pic>
        <p:nvPicPr>
          <p:cNvPr id="5" name="Picture 4">
            <a:extLst>
              <a:ext uri="{FF2B5EF4-FFF2-40B4-BE49-F238E27FC236}">
                <a16:creationId xmlns:a16="http://schemas.microsoft.com/office/drawing/2014/main" id="{A8D35AB3-3B73-4427-90DE-24A1D9F0B410}"/>
              </a:ext>
            </a:extLst>
          </p:cNvPr>
          <p:cNvPicPr>
            <a:picLocks noChangeAspect="1"/>
          </p:cNvPicPr>
          <p:nvPr/>
        </p:nvPicPr>
        <p:blipFill rotWithShape="1">
          <a:blip r:embed="rId3"/>
          <a:srcRect l="63393" t="16987" r="22857" b="7136"/>
          <a:stretch/>
        </p:blipFill>
        <p:spPr>
          <a:xfrm>
            <a:off x="87090" y="58522"/>
            <a:ext cx="4343398" cy="6740955"/>
          </a:xfrm>
          <a:prstGeom prst="rect">
            <a:avLst/>
          </a:prstGeom>
        </p:spPr>
      </p:pic>
      <p:pic>
        <p:nvPicPr>
          <p:cNvPr id="6" name="Picture 5">
            <a:extLst>
              <a:ext uri="{FF2B5EF4-FFF2-40B4-BE49-F238E27FC236}">
                <a16:creationId xmlns:a16="http://schemas.microsoft.com/office/drawing/2014/main" id="{84D32D7F-3EAC-4B46-9B10-A2EFB816245B}"/>
              </a:ext>
            </a:extLst>
          </p:cNvPr>
          <p:cNvPicPr>
            <a:picLocks noChangeAspect="1"/>
          </p:cNvPicPr>
          <p:nvPr/>
        </p:nvPicPr>
        <p:blipFill rotWithShape="1">
          <a:blip r:embed="rId4"/>
          <a:srcRect l="78593" t="61045" r="8234" b="30850"/>
          <a:stretch/>
        </p:blipFill>
        <p:spPr>
          <a:xfrm>
            <a:off x="4365168" y="445641"/>
            <a:ext cx="3581400" cy="636491"/>
          </a:xfrm>
          <a:prstGeom prst="rect">
            <a:avLst/>
          </a:prstGeom>
        </p:spPr>
      </p:pic>
      <p:pic>
        <p:nvPicPr>
          <p:cNvPr id="7" name="Picture 6">
            <a:extLst>
              <a:ext uri="{FF2B5EF4-FFF2-40B4-BE49-F238E27FC236}">
                <a16:creationId xmlns:a16="http://schemas.microsoft.com/office/drawing/2014/main" id="{B190B1AE-0455-4DEB-B746-25070CD3393F}"/>
              </a:ext>
            </a:extLst>
          </p:cNvPr>
          <p:cNvPicPr>
            <a:picLocks noChangeAspect="1"/>
          </p:cNvPicPr>
          <p:nvPr/>
        </p:nvPicPr>
        <p:blipFill rotWithShape="1">
          <a:blip r:embed="rId5"/>
          <a:srcRect l="63839" t="48406" r="22920" b="33418"/>
          <a:stretch/>
        </p:blipFill>
        <p:spPr>
          <a:xfrm>
            <a:off x="4212771" y="1233859"/>
            <a:ext cx="4223658" cy="1325563"/>
          </a:xfrm>
          <a:prstGeom prst="rect">
            <a:avLst/>
          </a:prstGeom>
        </p:spPr>
      </p:pic>
      <p:pic>
        <p:nvPicPr>
          <p:cNvPr id="8" name="Picture 7">
            <a:extLst>
              <a:ext uri="{FF2B5EF4-FFF2-40B4-BE49-F238E27FC236}">
                <a16:creationId xmlns:a16="http://schemas.microsoft.com/office/drawing/2014/main" id="{E199B13E-CD85-49AE-991E-4FA69FF4602E}"/>
              </a:ext>
            </a:extLst>
          </p:cNvPr>
          <p:cNvPicPr>
            <a:picLocks noChangeAspect="1"/>
          </p:cNvPicPr>
          <p:nvPr/>
        </p:nvPicPr>
        <p:blipFill rotWithShape="1">
          <a:blip r:embed="rId6"/>
          <a:srcRect l="78056" t="35326" r="8327" b="56584"/>
          <a:stretch/>
        </p:blipFill>
        <p:spPr>
          <a:xfrm>
            <a:off x="3946066" y="2711149"/>
            <a:ext cx="4223658" cy="687529"/>
          </a:xfrm>
          <a:prstGeom prst="rect">
            <a:avLst/>
          </a:prstGeom>
        </p:spPr>
      </p:pic>
      <p:pic>
        <p:nvPicPr>
          <p:cNvPr id="9" name="Picture 8">
            <a:extLst>
              <a:ext uri="{FF2B5EF4-FFF2-40B4-BE49-F238E27FC236}">
                <a16:creationId xmlns:a16="http://schemas.microsoft.com/office/drawing/2014/main" id="{10DC3A55-AF36-40E1-AEE3-EBDAC17A8247}"/>
              </a:ext>
            </a:extLst>
          </p:cNvPr>
          <p:cNvPicPr>
            <a:picLocks noChangeAspect="1"/>
          </p:cNvPicPr>
          <p:nvPr/>
        </p:nvPicPr>
        <p:blipFill rotWithShape="1">
          <a:blip r:embed="rId7"/>
          <a:srcRect l="80425" t="45873" r="8299" b="37057"/>
          <a:stretch/>
        </p:blipFill>
        <p:spPr>
          <a:xfrm>
            <a:off x="4718956" y="3550405"/>
            <a:ext cx="3227612" cy="1213994"/>
          </a:xfrm>
          <a:prstGeom prst="rect">
            <a:avLst/>
          </a:prstGeom>
        </p:spPr>
      </p:pic>
      <p:pic>
        <p:nvPicPr>
          <p:cNvPr id="10" name="Picture 9">
            <a:extLst>
              <a:ext uri="{FF2B5EF4-FFF2-40B4-BE49-F238E27FC236}">
                <a16:creationId xmlns:a16="http://schemas.microsoft.com/office/drawing/2014/main" id="{2BA349D8-9B04-41CB-B75F-A42BE21EEC9A}"/>
              </a:ext>
            </a:extLst>
          </p:cNvPr>
          <p:cNvPicPr>
            <a:picLocks noChangeAspect="1"/>
          </p:cNvPicPr>
          <p:nvPr/>
        </p:nvPicPr>
        <p:blipFill rotWithShape="1">
          <a:blip r:embed="rId8"/>
          <a:srcRect l="64995" t="41429" r="23170" b="52540"/>
          <a:stretch/>
        </p:blipFill>
        <p:spPr>
          <a:xfrm>
            <a:off x="4686300" y="4916126"/>
            <a:ext cx="3227612" cy="462642"/>
          </a:xfrm>
          <a:prstGeom prst="rect">
            <a:avLst/>
          </a:prstGeom>
        </p:spPr>
      </p:pic>
      <p:pic>
        <p:nvPicPr>
          <p:cNvPr id="11" name="Picture 10">
            <a:extLst>
              <a:ext uri="{FF2B5EF4-FFF2-40B4-BE49-F238E27FC236}">
                <a16:creationId xmlns:a16="http://schemas.microsoft.com/office/drawing/2014/main" id="{A965E7F1-6847-4675-8E55-F01C6BE92FC1}"/>
              </a:ext>
            </a:extLst>
          </p:cNvPr>
          <p:cNvPicPr>
            <a:picLocks noChangeAspect="1"/>
          </p:cNvPicPr>
          <p:nvPr/>
        </p:nvPicPr>
        <p:blipFill rotWithShape="1">
          <a:blip r:embed="rId9"/>
          <a:srcRect l="67032" t="37056" r="23062" b="58581"/>
          <a:stretch/>
        </p:blipFill>
        <p:spPr>
          <a:xfrm>
            <a:off x="4729842" y="5530495"/>
            <a:ext cx="3102428" cy="384302"/>
          </a:xfrm>
          <a:prstGeom prst="rect">
            <a:avLst/>
          </a:prstGeom>
        </p:spPr>
      </p:pic>
      <p:pic>
        <p:nvPicPr>
          <p:cNvPr id="12" name="Picture 11">
            <a:extLst>
              <a:ext uri="{FF2B5EF4-FFF2-40B4-BE49-F238E27FC236}">
                <a16:creationId xmlns:a16="http://schemas.microsoft.com/office/drawing/2014/main" id="{B6A175BD-5028-478E-831F-9947EC3B154C}"/>
              </a:ext>
            </a:extLst>
          </p:cNvPr>
          <p:cNvPicPr>
            <a:picLocks noChangeAspect="1"/>
          </p:cNvPicPr>
          <p:nvPr/>
        </p:nvPicPr>
        <p:blipFill rotWithShape="1">
          <a:blip r:embed="rId10"/>
          <a:srcRect l="78737" t="48040" r="8262" b="38824"/>
          <a:stretch/>
        </p:blipFill>
        <p:spPr>
          <a:xfrm>
            <a:off x="8969835" y="479635"/>
            <a:ext cx="3167745" cy="900186"/>
          </a:xfrm>
          <a:prstGeom prst="rect">
            <a:avLst/>
          </a:prstGeom>
        </p:spPr>
      </p:pic>
      <p:pic>
        <p:nvPicPr>
          <p:cNvPr id="13" name="Picture 12">
            <a:extLst>
              <a:ext uri="{FF2B5EF4-FFF2-40B4-BE49-F238E27FC236}">
                <a16:creationId xmlns:a16="http://schemas.microsoft.com/office/drawing/2014/main" id="{F45E92EF-3248-4847-B30F-C11F3B8192EE}"/>
              </a:ext>
            </a:extLst>
          </p:cNvPr>
          <p:cNvPicPr>
            <a:picLocks noChangeAspect="1"/>
          </p:cNvPicPr>
          <p:nvPr/>
        </p:nvPicPr>
        <p:blipFill rotWithShape="1">
          <a:blip r:embed="rId11"/>
          <a:srcRect l="77679" t="36032" r="8025" b="51848"/>
          <a:stretch/>
        </p:blipFill>
        <p:spPr>
          <a:xfrm>
            <a:off x="8969835" y="1632857"/>
            <a:ext cx="3135075" cy="795683"/>
          </a:xfrm>
          <a:prstGeom prst="rect">
            <a:avLst/>
          </a:prstGeom>
        </p:spPr>
      </p:pic>
      <p:pic>
        <p:nvPicPr>
          <p:cNvPr id="14" name="Picture 13">
            <a:extLst>
              <a:ext uri="{FF2B5EF4-FFF2-40B4-BE49-F238E27FC236}">
                <a16:creationId xmlns:a16="http://schemas.microsoft.com/office/drawing/2014/main" id="{B900FD03-A7B0-4920-908A-7438A5E3E946}"/>
              </a:ext>
            </a:extLst>
          </p:cNvPr>
          <p:cNvPicPr>
            <a:picLocks noChangeAspect="1"/>
          </p:cNvPicPr>
          <p:nvPr/>
        </p:nvPicPr>
        <p:blipFill rotWithShape="1">
          <a:blip r:embed="rId12"/>
          <a:srcRect l="80535" t="75714" r="8330" b="19481"/>
          <a:stretch/>
        </p:blipFill>
        <p:spPr>
          <a:xfrm>
            <a:off x="9043002" y="2491329"/>
            <a:ext cx="3061908" cy="371614"/>
          </a:xfrm>
          <a:prstGeom prst="rect">
            <a:avLst/>
          </a:prstGeom>
        </p:spPr>
      </p:pic>
      <p:pic>
        <p:nvPicPr>
          <p:cNvPr id="15" name="Picture 14">
            <a:extLst>
              <a:ext uri="{FF2B5EF4-FFF2-40B4-BE49-F238E27FC236}">
                <a16:creationId xmlns:a16="http://schemas.microsoft.com/office/drawing/2014/main" id="{890F03DC-5FAF-4BF3-9B19-21E280D537EA}"/>
              </a:ext>
            </a:extLst>
          </p:cNvPr>
          <p:cNvPicPr>
            <a:picLocks noChangeAspect="1"/>
          </p:cNvPicPr>
          <p:nvPr/>
        </p:nvPicPr>
        <p:blipFill rotWithShape="1">
          <a:blip r:embed="rId13"/>
          <a:srcRect l="64493" t="43016" r="22768" b="51339"/>
          <a:stretch/>
        </p:blipFill>
        <p:spPr>
          <a:xfrm>
            <a:off x="8836191" y="3154801"/>
            <a:ext cx="3246941" cy="511766"/>
          </a:xfrm>
          <a:prstGeom prst="rect">
            <a:avLst/>
          </a:prstGeom>
        </p:spPr>
      </p:pic>
      <p:pic>
        <p:nvPicPr>
          <p:cNvPr id="16" name="Picture 15">
            <a:extLst>
              <a:ext uri="{FF2B5EF4-FFF2-40B4-BE49-F238E27FC236}">
                <a16:creationId xmlns:a16="http://schemas.microsoft.com/office/drawing/2014/main" id="{343CFB90-4697-4BFD-A4D2-C6688A316759}"/>
              </a:ext>
            </a:extLst>
          </p:cNvPr>
          <p:cNvPicPr>
            <a:picLocks noChangeAspect="1"/>
          </p:cNvPicPr>
          <p:nvPr/>
        </p:nvPicPr>
        <p:blipFill rotWithShape="1">
          <a:blip r:embed="rId13"/>
          <a:srcRect l="67009" t="22654" r="25828" b="70935"/>
          <a:stretch/>
        </p:blipFill>
        <p:spPr>
          <a:xfrm>
            <a:off x="9993086" y="3910405"/>
            <a:ext cx="1937684" cy="487752"/>
          </a:xfrm>
          <a:prstGeom prst="rect">
            <a:avLst/>
          </a:prstGeom>
        </p:spPr>
      </p:pic>
      <p:cxnSp>
        <p:nvCxnSpPr>
          <p:cNvPr id="18" name="Straight Connector 17">
            <a:extLst>
              <a:ext uri="{FF2B5EF4-FFF2-40B4-BE49-F238E27FC236}">
                <a16:creationId xmlns:a16="http://schemas.microsoft.com/office/drawing/2014/main" id="{DF7E854A-B195-4AF3-96C7-FC8DB7B2D87B}"/>
              </a:ext>
            </a:extLst>
          </p:cNvPr>
          <p:cNvCxnSpPr>
            <a:cxnSpLocks/>
          </p:cNvCxnSpPr>
          <p:nvPr/>
        </p:nvCxnSpPr>
        <p:spPr>
          <a:xfrm>
            <a:off x="4256315" y="105131"/>
            <a:ext cx="34171" cy="6339886"/>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16133B4-2983-4F53-9B5A-C92682608A9D}"/>
              </a:ext>
            </a:extLst>
          </p:cNvPr>
          <p:cNvCxnSpPr>
            <a:cxnSpLocks/>
          </p:cNvCxnSpPr>
          <p:nvPr/>
        </p:nvCxnSpPr>
        <p:spPr>
          <a:xfrm>
            <a:off x="8675913" y="61583"/>
            <a:ext cx="34171" cy="6339886"/>
          </a:xfrm>
          <a:prstGeom prst="line">
            <a:avLst/>
          </a:prstGeom>
          <a:ln w="952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584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9F71-0A84-4451-985D-B72AC0E0B689}"/>
              </a:ext>
            </a:extLst>
          </p:cNvPr>
          <p:cNvSpPr>
            <a:spLocks noGrp="1"/>
          </p:cNvSpPr>
          <p:nvPr>
            <p:ph type="title"/>
          </p:nvPr>
        </p:nvSpPr>
        <p:spPr>
          <a:xfrm>
            <a:off x="130629" y="103867"/>
            <a:ext cx="10515600" cy="1325563"/>
          </a:xfrm>
        </p:spPr>
        <p:txBody>
          <a:bodyPr/>
          <a:lstStyle/>
          <a:p>
            <a:r>
              <a:rPr lang="en-US" dirty="0"/>
              <a:t>Conclusion</a:t>
            </a:r>
          </a:p>
        </p:txBody>
      </p:sp>
      <p:sp>
        <p:nvSpPr>
          <p:cNvPr id="3" name="Content Placeholder 2">
            <a:extLst>
              <a:ext uri="{FF2B5EF4-FFF2-40B4-BE49-F238E27FC236}">
                <a16:creationId xmlns:a16="http://schemas.microsoft.com/office/drawing/2014/main" id="{5E60AB0E-9B7E-4C73-8BF3-8093EAB46811}"/>
              </a:ext>
            </a:extLst>
          </p:cNvPr>
          <p:cNvSpPr>
            <a:spLocks noGrp="1"/>
          </p:cNvSpPr>
          <p:nvPr>
            <p:ph idx="1"/>
          </p:nvPr>
        </p:nvSpPr>
        <p:spPr>
          <a:xfrm>
            <a:off x="206829" y="1749425"/>
            <a:ext cx="10515600" cy="2604861"/>
          </a:xfrm>
        </p:spPr>
        <p:txBody>
          <a:bodyPr/>
          <a:lstStyle/>
          <a:p>
            <a:r>
              <a:rPr lang="en-US" dirty="0"/>
              <a:t>Applied MI lower bound at both the input label and fusion label</a:t>
            </a:r>
          </a:p>
          <a:p>
            <a:r>
              <a:rPr lang="en-US" dirty="0"/>
              <a:t>To maximize MI hierarchically</a:t>
            </a:r>
          </a:p>
          <a:p>
            <a:r>
              <a:rPr lang="en-US" dirty="0"/>
              <a:t>Performed ablation study</a:t>
            </a:r>
          </a:p>
          <a:p>
            <a:pPr marL="0" indent="0">
              <a:buNone/>
            </a:pPr>
            <a:endParaRPr lang="en-US" dirty="0"/>
          </a:p>
          <a:p>
            <a:endParaRPr lang="en-US" dirty="0"/>
          </a:p>
        </p:txBody>
      </p:sp>
      <p:sp>
        <p:nvSpPr>
          <p:cNvPr id="4" name="Rectangle 3">
            <a:extLst>
              <a:ext uri="{FF2B5EF4-FFF2-40B4-BE49-F238E27FC236}">
                <a16:creationId xmlns:a16="http://schemas.microsoft.com/office/drawing/2014/main" id="{1C0BC515-6E95-44A0-B112-D6934AB22674}"/>
              </a:ext>
            </a:extLst>
          </p:cNvPr>
          <p:cNvSpPr/>
          <p:nvPr/>
        </p:nvSpPr>
        <p:spPr>
          <a:xfrm>
            <a:off x="323266" y="4489615"/>
            <a:ext cx="5772734" cy="369332"/>
          </a:xfrm>
          <a:prstGeom prst="rect">
            <a:avLst/>
          </a:prstGeom>
        </p:spPr>
        <p:txBody>
          <a:bodyPr wrap="none">
            <a:spAutoFit/>
          </a:bodyPr>
          <a:lstStyle/>
          <a:p>
            <a:r>
              <a:rPr lang="en-US" b="1" i="1" dirty="0">
                <a:solidFill>
                  <a:schemeClr val="tx2"/>
                </a:solidFill>
              </a:rPr>
              <a:t>Code:</a:t>
            </a:r>
            <a:r>
              <a:rPr lang="en-US" i="1" dirty="0">
                <a:solidFill>
                  <a:srgbClr val="00B0F0"/>
                </a:solidFill>
              </a:rPr>
              <a:t> </a:t>
            </a:r>
            <a:r>
              <a:rPr lang="en-US" i="1" dirty="0">
                <a:solidFill>
                  <a:srgbClr val="C00000"/>
                </a:solidFill>
              </a:rPr>
              <a:t>https://github.com/declare-lab/Multimodal-Infomax.</a:t>
            </a:r>
          </a:p>
        </p:txBody>
      </p:sp>
    </p:spTree>
    <p:extLst>
      <p:ext uri="{BB962C8B-B14F-4D97-AF65-F5344CB8AC3E}">
        <p14:creationId xmlns:p14="http://schemas.microsoft.com/office/powerpoint/2010/main" val="3792791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5C8E5-193E-4369-9886-EDB6C579B1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488C07-CF83-4E9C-BBAC-917270B626A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74959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E2A5-12EB-40F5-B25E-2FAC12E4EEA6}"/>
              </a:ext>
            </a:extLst>
          </p:cNvPr>
          <p:cNvSpPr>
            <a:spLocks noGrp="1"/>
          </p:cNvSpPr>
          <p:nvPr>
            <p:ph type="title"/>
          </p:nvPr>
        </p:nvSpPr>
        <p:spPr>
          <a:xfrm>
            <a:off x="87086" y="103868"/>
            <a:ext cx="10515600" cy="701675"/>
          </a:xfrm>
        </p:spPr>
        <p:txBody>
          <a:bodyPr/>
          <a:lstStyle/>
          <a:p>
            <a:r>
              <a:rPr lang="en-US" dirty="0"/>
              <a:t>Introduction</a:t>
            </a:r>
          </a:p>
        </p:txBody>
      </p:sp>
      <p:sp>
        <p:nvSpPr>
          <p:cNvPr id="3" name="Rectangle 2">
            <a:extLst>
              <a:ext uri="{FF2B5EF4-FFF2-40B4-BE49-F238E27FC236}">
                <a16:creationId xmlns:a16="http://schemas.microsoft.com/office/drawing/2014/main" id="{A24561EA-7CFD-4E94-9BD7-FC1C61622BB6}"/>
              </a:ext>
            </a:extLst>
          </p:cNvPr>
          <p:cNvSpPr/>
          <p:nvPr/>
        </p:nvSpPr>
        <p:spPr>
          <a:xfrm>
            <a:off x="87086" y="1244765"/>
            <a:ext cx="12028714" cy="3539430"/>
          </a:xfrm>
          <a:prstGeom prst="rect">
            <a:avLst/>
          </a:prstGeom>
        </p:spPr>
        <p:txBody>
          <a:bodyPr wrap="square">
            <a:spAutoFit/>
          </a:bodyPr>
          <a:lstStyle/>
          <a:p>
            <a:pPr marL="457200" indent="-457200" algn="just">
              <a:buFont typeface="Arial" panose="020B0604020202020204" pitchFamily="34" charset="0"/>
              <a:buChar char="•"/>
            </a:pPr>
            <a:r>
              <a:rPr lang="en-US" sz="3200" dirty="0"/>
              <a:t>Performance of a model highly depends on the quality of synthesized embeddings</a:t>
            </a:r>
          </a:p>
          <a:p>
            <a:pPr marL="457200" indent="-457200" algn="just">
              <a:buFont typeface="Arial" panose="020B0604020202020204" pitchFamily="34" charset="0"/>
              <a:buChar char="•"/>
            </a:pPr>
            <a:r>
              <a:rPr lang="en-US" sz="3200" dirty="0"/>
              <a:t>These embeddings are generated from the upstream process called multimodal fusion</a:t>
            </a:r>
          </a:p>
          <a:p>
            <a:pPr marL="457200" indent="-457200" algn="just">
              <a:buFont typeface="Arial" panose="020B0604020202020204" pitchFamily="34" charset="0"/>
              <a:buChar char="•"/>
            </a:pPr>
            <a:r>
              <a:rPr lang="en-US" sz="3200" dirty="0"/>
              <a:t>Aim to extract and combine the input unimodal raw data to produce a richer multimodal representation</a:t>
            </a:r>
          </a:p>
          <a:p>
            <a:endParaRPr lang="en-US" sz="3200" dirty="0"/>
          </a:p>
        </p:txBody>
      </p:sp>
    </p:spTree>
    <p:extLst>
      <p:ext uri="{BB962C8B-B14F-4D97-AF65-F5344CB8AC3E}">
        <p14:creationId xmlns:p14="http://schemas.microsoft.com/office/powerpoint/2010/main" val="2190679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E2A5-12EB-40F5-B25E-2FAC12E4EEA6}"/>
              </a:ext>
            </a:extLst>
          </p:cNvPr>
          <p:cNvSpPr>
            <a:spLocks noGrp="1"/>
          </p:cNvSpPr>
          <p:nvPr>
            <p:ph type="title"/>
          </p:nvPr>
        </p:nvSpPr>
        <p:spPr>
          <a:xfrm>
            <a:off x="87086" y="103868"/>
            <a:ext cx="10515600" cy="701675"/>
          </a:xfrm>
        </p:spPr>
        <p:txBody>
          <a:bodyPr/>
          <a:lstStyle/>
          <a:p>
            <a:r>
              <a:rPr lang="en-US" dirty="0"/>
              <a:t>Introduction</a:t>
            </a:r>
          </a:p>
        </p:txBody>
      </p:sp>
      <p:sp>
        <p:nvSpPr>
          <p:cNvPr id="3" name="Rectangle 2">
            <a:extLst>
              <a:ext uri="{FF2B5EF4-FFF2-40B4-BE49-F238E27FC236}">
                <a16:creationId xmlns:a16="http://schemas.microsoft.com/office/drawing/2014/main" id="{A24561EA-7CFD-4E94-9BD7-FC1C61622BB6}"/>
              </a:ext>
            </a:extLst>
          </p:cNvPr>
          <p:cNvSpPr/>
          <p:nvPr/>
        </p:nvSpPr>
        <p:spPr>
          <a:xfrm>
            <a:off x="87086" y="1244765"/>
            <a:ext cx="12028714" cy="3539430"/>
          </a:xfrm>
          <a:prstGeom prst="rect">
            <a:avLst/>
          </a:prstGeom>
        </p:spPr>
        <p:txBody>
          <a:bodyPr wrap="square">
            <a:spAutoFit/>
          </a:bodyPr>
          <a:lstStyle/>
          <a:p>
            <a:pPr marL="457200" indent="-457200" algn="just">
              <a:buFont typeface="Arial" panose="020B0604020202020204" pitchFamily="34" charset="0"/>
              <a:buChar char="•"/>
            </a:pPr>
            <a:r>
              <a:rPr lang="en-US" sz="3200" dirty="0"/>
              <a:t>Previous methods are limited to the lack of control in the information flow. </a:t>
            </a:r>
          </a:p>
          <a:p>
            <a:pPr marL="457200" indent="-457200" algn="just">
              <a:buFont typeface="Arial" panose="020B0604020202020204" pitchFamily="34" charset="0"/>
              <a:buChar char="•"/>
            </a:pPr>
            <a:r>
              <a:rPr lang="en-US" sz="3200" dirty="0"/>
              <a:t>Proposed a hybrid approach called </a:t>
            </a:r>
            <a:r>
              <a:rPr lang="en-US" sz="3200" dirty="0" err="1"/>
              <a:t>MultiModal</a:t>
            </a:r>
            <a:r>
              <a:rPr lang="en-US" sz="3200" dirty="0"/>
              <a:t> </a:t>
            </a:r>
            <a:r>
              <a:rPr lang="en-US" sz="3200" dirty="0" err="1"/>
              <a:t>InfoMax</a:t>
            </a:r>
            <a:r>
              <a:rPr lang="en-US" sz="3200" dirty="0"/>
              <a:t> (MMIM)</a:t>
            </a:r>
          </a:p>
          <a:p>
            <a:pPr marL="457200" indent="-457200" algn="just">
              <a:buFont typeface="Arial" panose="020B0604020202020204" pitchFamily="34" charset="0"/>
              <a:buChar char="•"/>
            </a:pPr>
            <a:r>
              <a:rPr lang="en-US" sz="3200" dirty="0"/>
              <a:t>To address the intractable issue of MI bounds, they formulate a set of computationally simple parametric and non-parametric methods to approximate their truth value.</a:t>
            </a:r>
          </a:p>
          <a:p>
            <a:endParaRPr lang="en-US" sz="3200" dirty="0"/>
          </a:p>
        </p:txBody>
      </p:sp>
    </p:spTree>
    <p:extLst>
      <p:ext uri="{BB962C8B-B14F-4D97-AF65-F5344CB8AC3E}">
        <p14:creationId xmlns:p14="http://schemas.microsoft.com/office/powerpoint/2010/main" val="1918202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E2A5-12EB-40F5-B25E-2FAC12E4EEA6}"/>
              </a:ext>
            </a:extLst>
          </p:cNvPr>
          <p:cNvSpPr>
            <a:spLocks noGrp="1"/>
          </p:cNvSpPr>
          <p:nvPr>
            <p:ph type="title"/>
          </p:nvPr>
        </p:nvSpPr>
        <p:spPr>
          <a:xfrm>
            <a:off x="0" y="0"/>
            <a:ext cx="10515600" cy="1325563"/>
          </a:xfrm>
        </p:spPr>
        <p:txBody>
          <a:bodyPr/>
          <a:lstStyle/>
          <a:p>
            <a:r>
              <a:rPr lang="en-US" dirty="0"/>
              <a:t>Overall Architecture</a:t>
            </a:r>
          </a:p>
        </p:txBody>
      </p:sp>
      <p:pic>
        <p:nvPicPr>
          <p:cNvPr id="4" name="Picture 3">
            <a:extLst>
              <a:ext uri="{FF2B5EF4-FFF2-40B4-BE49-F238E27FC236}">
                <a16:creationId xmlns:a16="http://schemas.microsoft.com/office/drawing/2014/main" id="{A08718B0-7F61-489A-8964-46EDC183C323}"/>
              </a:ext>
            </a:extLst>
          </p:cNvPr>
          <p:cNvPicPr>
            <a:picLocks noChangeAspect="1"/>
          </p:cNvPicPr>
          <p:nvPr/>
        </p:nvPicPr>
        <p:blipFill>
          <a:blip r:embed="rId3"/>
          <a:stretch>
            <a:fillRect/>
          </a:stretch>
        </p:blipFill>
        <p:spPr>
          <a:xfrm>
            <a:off x="1676400" y="913328"/>
            <a:ext cx="10448925" cy="4791075"/>
          </a:xfrm>
          <a:prstGeom prst="rect">
            <a:avLst/>
          </a:prstGeom>
        </p:spPr>
      </p:pic>
      <p:sp>
        <p:nvSpPr>
          <p:cNvPr id="3" name="Rectangle 2">
            <a:extLst>
              <a:ext uri="{FF2B5EF4-FFF2-40B4-BE49-F238E27FC236}">
                <a16:creationId xmlns:a16="http://schemas.microsoft.com/office/drawing/2014/main" id="{F23FB808-068D-46F1-8206-8D003BB268B5}"/>
              </a:ext>
            </a:extLst>
          </p:cNvPr>
          <p:cNvSpPr/>
          <p:nvPr/>
        </p:nvSpPr>
        <p:spPr>
          <a:xfrm>
            <a:off x="407884" y="6259676"/>
            <a:ext cx="3036088" cy="369332"/>
          </a:xfrm>
          <a:prstGeom prst="rect">
            <a:avLst/>
          </a:prstGeom>
        </p:spPr>
        <p:txBody>
          <a:bodyPr wrap="none">
            <a:spAutoFit/>
          </a:bodyPr>
          <a:lstStyle/>
          <a:p>
            <a:r>
              <a:rPr lang="en-US" dirty="0">
                <a:latin typeface="Arial" panose="020B0604020202020204" pitchFamily="34" charset="0"/>
              </a:rPr>
              <a:t>Tools: COVAREP and P2FA</a:t>
            </a:r>
            <a:endParaRPr lang="en-US" dirty="0"/>
          </a:p>
        </p:txBody>
      </p:sp>
    </p:spTree>
    <p:extLst>
      <p:ext uri="{BB962C8B-B14F-4D97-AF65-F5344CB8AC3E}">
        <p14:creationId xmlns:p14="http://schemas.microsoft.com/office/powerpoint/2010/main" val="564119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331BD-85DD-4CCA-BD24-5A9BEA7ADB0A}"/>
              </a:ext>
            </a:extLst>
          </p:cNvPr>
          <p:cNvSpPr>
            <a:spLocks noGrp="1"/>
          </p:cNvSpPr>
          <p:nvPr>
            <p:ph type="title"/>
          </p:nvPr>
        </p:nvSpPr>
        <p:spPr/>
        <p:txBody>
          <a:bodyPr/>
          <a:lstStyle/>
          <a:p>
            <a:r>
              <a:rPr lang="en-US" dirty="0"/>
              <a:t>Modality Encoding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32CE83-118F-42F6-9CFC-AB647716250C}"/>
                  </a:ext>
                </a:extLst>
              </p:cNvPr>
              <p:cNvSpPr>
                <a:spLocks noGrp="1"/>
              </p:cNvSpPr>
              <p:nvPr>
                <p:ph idx="1"/>
              </p:nvPr>
            </p:nvSpPr>
            <p:spPr>
              <a:xfrm>
                <a:off x="5740400" y="1027906"/>
                <a:ext cx="6451600" cy="4351338"/>
              </a:xfrm>
            </p:spPr>
            <p:txBody>
              <a:bodyPr/>
              <a:lstStyle/>
              <a:p>
                <a:r>
                  <a:rPr lang="en-US" dirty="0"/>
                  <a:t>The multimodal sequential input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𝑚</m:t>
                        </m:r>
                      </m:sub>
                    </m:sSub>
                  </m:oMath>
                </a14:m>
                <a:r>
                  <a:rPr lang="en-US" dirty="0"/>
                  <a:t> is encoded into unit-length representations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𝑚</m:t>
                        </m:r>
                      </m:sub>
                    </m:sSub>
                  </m:oMath>
                </a14:m>
                <a:r>
                  <a:rPr lang="en-US" dirty="0"/>
                  <a:t>.</a:t>
                </a:r>
              </a:p>
              <a:p>
                <a:r>
                  <a:rPr lang="en-US" dirty="0"/>
                  <a:t>BERT for text</a:t>
                </a:r>
              </a:p>
              <a:p>
                <a:r>
                  <a:rPr lang="en-US" dirty="0"/>
                  <a:t>Two-modality specific unidirectional LSTMs for acoustic signal and visual</a:t>
                </a:r>
              </a:p>
              <a:p>
                <a:endParaRPr lang="en-US" dirty="0"/>
              </a:p>
            </p:txBody>
          </p:sp>
        </mc:Choice>
        <mc:Fallback xmlns="">
          <p:sp>
            <p:nvSpPr>
              <p:cNvPr id="3" name="Content Placeholder 2">
                <a:extLst>
                  <a:ext uri="{FF2B5EF4-FFF2-40B4-BE49-F238E27FC236}">
                    <a16:creationId xmlns:a16="http://schemas.microsoft.com/office/drawing/2014/main" id="{0032CE83-118F-42F6-9CFC-AB647716250C}"/>
                  </a:ext>
                </a:extLst>
              </p:cNvPr>
              <p:cNvSpPr>
                <a:spLocks noGrp="1" noRot="1" noChangeAspect="1" noMove="1" noResize="1" noEditPoints="1" noAdjustHandles="1" noChangeArrowheads="1" noChangeShapeType="1" noTextEdit="1"/>
              </p:cNvSpPr>
              <p:nvPr>
                <p:ph idx="1"/>
              </p:nvPr>
            </p:nvSpPr>
            <p:spPr>
              <a:xfrm>
                <a:off x="5740400" y="1027906"/>
                <a:ext cx="6451600" cy="4351338"/>
              </a:xfrm>
              <a:blipFill>
                <a:blip r:embed="rId3"/>
                <a:stretch>
                  <a:fillRect l="-1701" t="-2384" r="-207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9F8219C-9AEB-4D8D-9429-85A8D5E55AC1}"/>
              </a:ext>
            </a:extLst>
          </p:cNvPr>
          <p:cNvPicPr>
            <a:picLocks noChangeAspect="1"/>
          </p:cNvPicPr>
          <p:nvPr/>
        </p:nvPicPr>
        <p:blipFill rotWithShape="1">
          <a:blip r:embed="rId4"/>
          <a:srcRect r="45334"/>
          <a:stretch/>
        </p:blipFill>
        <p:spPr>
          <a:xfrm>
            <a:off x="30007" y="1589057"/>
            <a:ext cx="5748493" cy="4791075"/>
          </a:xfrm>
          <a:prstGeom prst="rect">
            <a:avLst/>
          </a:prstGeom>
        </p:spPr>
      </p:pic>
      <p:pic>
        <p:nvPicPr>
          <p:cNvPr id="5" name="Picture 4">
            <a:extLst>
              <a:ext uri="{FF2B5EF4-FFF2-40B4-BE49-F238E27FC236}">
                <a16:creationId xmlns:a16="http://schemas.microsoft.com/office/drawing/2014/main" id="{BE7E229E-F126-4955-9913-CDA1C5780392}"/>
              </a:ext>
            </a:extLst>
          </p:cNvPr>
          <p:cNvPicPr>
            <a:picLocks noChangeAspect="1"/>
          </p:cNvPicPr>
          <p:nvPr/>
        </p:nvPicPr>
        <p:blipFill rotWithShape="1">
          <a:blip r:embed="rId5"/>
          <a:srcRect l="76875" t="58275" r="9473" b="28766"/>
          <a:stretch/>
        </p:blipFill>
        <p:spPr>
          <a:xfrm>
            <a:off x="5778500" y="3984594"/>
            <a:ext cx="5550467" cy="1685894"/>
          </a:xfrm>
          <a:prstGeom prst="rect">
            <a:avLst/>
          </a:prstGeom>
        </p:spPr>
      </p:pic>
    </p:spTree>
    <p:extLst>
      <p:ext uri="{BB962C8B-B14F-4D97-AF65-F5344CB8AC3E}">
        <p14:creationId xmlns:p14="http://schemas.microsoft.com/office/powerpoint/2010/main" val="3005260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E3C6-BC7D-4EF1-8007-BE5D72A842E6}"/>
              </a:ext>
            </a:extLst>
          </p:cNvPr>
          <p:cNvSpPr>
            <a:spLocks noGrp="1"/>
          </p:cNvSpPr>
          <p:nvPr>
            <p:ph type="title"/>
          </p:nvPr>
        </p:nvSpPr>
        <p:spPr>
          <a:xfrm>
            <a:off x="0" y="0"/>
            <a:ext cx="10515600" cy="1325563"/>
          </a:xfrm>
        </p:spPr>
        <p:txBody>
          <a:bodyPr/>
          <a:lstStyle/>
          <a:p>
            <a:r>
              <a:rPr lang="en-US" dirty="0"/>
              <a:t>Inter-modality MI Maximization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F0C21C-5F08-4C44-999B-53355C531326}"/>
                  </a:ext>
                </a:extLst>
              </p:cNvPr>
              <p:cNvSpPr>
                <a:spLocks noGrp="1"/>
              </p:cNvSpPr>
              <p:nvPr>
                <p:ph idx="1"/>
              </p:nvPr>
            </p:nvSpPr>
            <p:spPr>
              <a:xfrm>
                <a:off x="4441371" y="1208314"/>
                <a:ext cx="7630885" cy="5323115"/>
              </a:xfrm>
            </p:spPr>
            <p:txBody>
              <a:bodyPr/>
              <a:lstStyle/>
              <a:p>
                <a:pPr algn="just"/>
                <a:r>
                  <a:rPr lang="en-US" dirty="0"/>
                  <a:t>MI estimation between multimodal input</a:t>
                </a:r>
              </a:p>
              <a:p>
                <a:pPr algn="just"/>
                <a:r>
                  <a:rPr lang="en-US" dirty="0"/>
                  <a:t>Upper bounding MI is challenging, but is possible when the conditional distribution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b="0" i="1" smtClean="0">
                            <a:latin typeface="Cambria Math" panose="02040503050406030204" pitchFamily="18" charset="0"/>
                          </a:rPr>
                          <m:t>𝑥</m:t>
                        </m:r>
                      </m:e>
                    </m:d>
                  </m:oMath>
                </a14:m>
                <a:r>
                  <a:rPr lang="en-US" dirty="0"/>
                  <a:t> is known. </a:t>
                </a:r>
              </a:p>
              <a:p>
                <a:pPr algn="just"/>
                <a:r>
                  <a:rPr lang="en-US" dirty="0"/>
                  <a:t>We get a tractable variational upper bound </a:t>
                </a:r>
                <a:r>
                  <a:rPr lang="en-US" dirty="0">
                    <a:solidFill>
                      <a:srgbClr val="00B0F0"/>
                    </a:solidFill>
                  </a:rPr>
                  <a:t>(Barber &amp; </a:t>
                </a:r>
                <a:r>
                  <a:rPr lang="en-US" dirty="0" err="1">
                    <a:solidFill>
                      <a:srgbClr val="00B0F0"/>
                    </a:solidFill>
                  </a:rPr>
                  <a:t>Agakov</a:t>
                </a:r>
                <a:r>
                  <a:rPr lang="en-US" dirty="0">
                    <a:solidFill>
                      <a:srgbClr val="00B0F0"/>
                    </a:solidFill>
                  </a:rPr>
                  <a:t>, 2003)</a:t>
                </a:r>
                <a:r>
                  <a:rPr lang="en-US" dirty="0"/>
                  <a:t>: </a:t>
                </a:r>
              </a:p>
            </p:txBody>
          </p:sp>
        </mc:Choice>
        <mc:Fallback xmlns="">
          <p:sp>
            <p:nvSpPr>
              <p:cNvPr id="3" name="Content Placeholder 2">
                <a:extLst>
                  <a:ext uri="{FF2B5EF4-FFF2-40B4-BE49-F238E27FC236}">
                    <a16:creationId xmlns:a16="http://schemas.microsoft.com/office/drawing/2014/main" id="{AAF0C21C-5F08-4C44-999B-53355C531326}"/>
                  </a:ext>
                </a:extLst>
              </p:cNvPr>
              <p:cNvSpPr>
                <a:spLocks noGrp="1" noRot="1" noChangeAspect="1" noMove="1" noResize="1" noEditPoints="1" noAdjustHandles="1" noChangeArrowheads="1" noChangeShapeType="1" noTextEdit="1"/>
              </p:cNvSpPr>
              <p:nvPr>
                <p:ph idx="1"/>
              </p:nvPr>
            </p:nvSpPr>
            <p:spPr>
              <a:xfrm>
                <a:off x="4441371" y="1208314"/>
                <a:ext cx="7630885" cy="5323115"/>
              </a:xfrm>
              <a:blipFill>
                <a:blip r:embed="rId3"/>
                <a:stretch>
                  <a:fillRect l="-1439" t="-1833" r="-279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CFDEB47-45B5-4306-8A2D-386E1F2929FE}"/>
              </a:ext>
            </a:extLst>
          </p:cNvPr>
          <p:cNvPicPr>
            <a:picLocks noChangeAspect="1"/>
          </p:cNvPicPr>
          <p:nvPr/>
        </p:nvPicPr>
        <p:blipFill rotWithShape="1">
          <a:blip r:embed="rId4"/>
          <a:srcRect l="43417" r="12932"/>
          <a:stretch/>
        </p:blipFill>
        <p:spPr>
          <a:xfrm>
            <a:off x="119744" y="1532958"/>
            <a:ext cx="4169227" cy="4791075"/>
          </a:xfrm>
          <a:prstGeom prst="rect">
            <a:avLst/>
          </a:prstGeom>
        </p:spPr>
      </p:pic>
      <p:pic>
        <p:nvPicPr>
          <p:cNvPr id="6" name="Picture 5">
            <a:extLst>
              <a:ext uri="{FF2B5EF4-FFF2-40B4-BE49-F238E27FC236}">
                <a16:creationId xmlns:a16="http://schemas.microsoft.com/office/drawing/2014/main" id="{52409339-803E-4998-8116-AB859B442D3E}"/>
              </a:ext>
            </a:extLst>
          </p:cNvPr>
          <p:cNvPicPr>
            <a:picLocks noChangeAspect="1"/>
          </p:cNvPicPr>
          <p:nvPr/>
        </p:nvPicPr>
        <p:blipFill rotWithShape="1">
          <a:blip r:embed="rId5"/>
          <a:srcRect l="74198" t="25352" r="14151" b="54444"/>
          <a:stretch/>
        </p:blipFill>
        <p:spPr>
          <a:xfrm>
            <a:off x="5257799" y="3886200"/>
            <a:ext cx="5391721" cy="2629495"/>
          </a:xfrm>
          <a:prstGeom prst="rect">
            <a:avLst/>
          </a:prstGeom>
        </p:spPr>
      </p:pic>
      <p:sp>
        <p:nvSpPr>
          <p:cNvPr id="7" name="Rectangle 6">
            <a:extLst>
              <a:ext uri="{FF2B5EF4-FFF2-40B4-BE49-F238E27FC236}">
                <a16:creationId xmlns:a16="http://schemas.microsoft.com/office/drawing/2014/main" id="{E4E0BBA9-6509-45E0-BC56-F22CD1DD0190}"/>
              </a:ext>
            </a:extLst>
          </p:cNvPr>
          <p:cNvSpPr/>
          <p:nvPr/>
        </p:nvSpPr>
        <p:spPr>
          <a:xfrm>
            <a:off x="130631" y="6425975"/>
            <a:ext cx="12072256" cy="369332"/>
          </a:xfrm>
          <a:prstGeom prst="rect">
            <a:avLst/>
          </a:prstGeom>
        </p:spPr>
        <p:txBody>
          <a:bodyPr wrap="square">
            <a:spAutoFit/>
          </a:bodyPr>
          <a:lstStyle/>
          <a:p>
            <a:r>
              <a:rPr lang="en-US" i="1" dirty="0">
                <a:solidFill>
                  <a:srgbClr val="00B0F0"/>
                </a:solidFill>
              </a:rPr>
              <a:t>Barber, David and Felix V. </a:t>
            </a:r>
            <a:r>
              <a:rPr lang="en-US" i="1" dirty="0" err="1">
                <a:solidFill>
                  <a:srgbClr val="00B0F0"/>
                </a:solidFill>
              </a:rPr>
              <a:t>Agakov</a:t>
            </a:r>
            <a:r>
              <a:rPr lang="en-US" i="1" dirty="0">
                <a:solidFill>
                  <a:srgbClr val="00B0F0"/>
                </a:solidFill>
              </a:rPr>
              <a:t>. “The IM algorithm: a variational approach to Information Maximization.” NIPS 2003 (2003).</a:t>
            </a:r>
          </a:p>
        </p:txBody>
      </p:sp>
    </p:spTree>
    <p:extLst>
      <p:ext uri="{BB962C8B-B14F-4D97-AF65-F5344CB8AC3E}">
        <p14:creationId xmlns:p14="http://schemas.microsoft.com/office/powerpoint/2010/main" val="1597928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AD245B-0542-4C6F-8A1D-5EDC80BF3B83}"/>
              </a:ext>
            </a:extLst>
          </p:cNvPr>
          <p:cNvSpPr>
            <a:spLocks noGrp="1"/>
          </p:cNvSpPr>
          <p:nvPr>
            <p:ph type="title"/>
          </p:nvPr>
        </p:nvSpPr>
        <p:spPr>
          <a:xfrm>
            <a:off x="0" y="0"/>
            <a:ext cx="10515600" cy="1325563"/>
          </a:xfrm>
        </p:spPr>
        <p:txBody>
          <a:bodyPr/>
          <a:lstStyle/>
          <a:p>
            <a:r>
              <a:rPr lang="en-US" dirty="0"/>
              <a:t>Inter-modality MI Maximization</a:t>
            </a:r>
          </a:p>
        </p:txBody>
      </p:sp>
      <p:sp>
        <p:nvSpPr>
          <p:cNvPr id="5" name="Content Placeholder 2">
            <a:extLst>
              <a:ext uri="{FF2B5EF4-FFF2-40B4-BE49-F238E27FC236}">
                <a16:creationId xmlns:a16="http://schemas.microsoft.com/office/drawing/2014/main" id="{3262329F-9394-42B3-A317-AAAA59233856}"/>
              </a:ext>
            </a:extLst>
          </p:cNvPr>
          <p:cNvSpPr>
            <a:spLocks noGrp="1"/>
          </p:cNvSpPr>
          <p:nvPr>
            <p:ph idx="1"/>
          </p:nvPr>
        </p:nvSpPr>
        <p:spPr>
          <a:xfrm>
            <a:off x="4441371" y="1208314"/>
            <a:ext cx="7630885" cy="5323115"/>
          </a:xfrm>
        </p:spPr>
        <p:txBody>
          <a:bodyPr/>
          <a:lstStyle/>
          <a:p>
            <a:pPr algn="just"/>
            <a:r>
              <a:rPr lang="en-US" dirty="0"/>
              <a:t>Unlike the upper bound, most variational lower bounds on MI do not require direct knowledge of any conditional densities.</a:t>
            </a:r>
          </a:p>
          <a:p>
            <a:pPr algn="just"/>
            <a:r>
              <a:rPr lang="en-US" dirty="0"/>
              <a:t>They boost a tractable lower bound for inter-modality MI maximization</a:t>
            </a:r>
          </a:p>
          <a:p>
            <a:pPr algn="just"/>
            <a:r>
              <a:rPr lang="en-US" dirty="0"/>
              <a:t>MI lower bound introduced in </a:t>
            </a:r>
            <a:r>
              <a:rPr lang="en-US" dirty="0">
                <a:solidFill>
                  <a:srgbClr val="00B0F0"/>
                </a:solidFill>
              </a:rPr>
              <a:t>(Barber &amp; </a:t>
            </a:r>
            <a:r>
              <a:rPr lang="en-US" dirty="0" err="1">
                <a:solidFill>
                  <a:srgbClr val="00B0F0"/>
                </a:solidFill>
              </a:rPr>
              <a:t>Agakov</a:t>
            </a:r>
            <a:r>
              <a:rPr lang="en-US" dirty="0">
                <a:solidFill>
                  <a:srgbClr val="00B0F0"/>
                </a:solidFill>
              </a:rPr>
              <a:t>, 2003) </a:t>
            </a:r>
            <a:r>
              <a:rPr lang="en-US" dirty="0"/>
              <a:t>as:</a:t>
            </a:r>
          </a:p>
          <a:p>
            <a:pPr marL="0" indent="0" algn="just">
              <a:buNone/>
            </a:pPr>
            <a:endParaRPr lang="en-US" dirty="0"/>
          </a:p>
        </p:txBody>
      </p:sp>
      <p:pic>
        <p:nvPicPr>
          <p:cNvPr id="6" name="Picture 5">
            <a:extLst>
              <a:ext uri="{FF2B5EF4-FFF2-40B4-BE49-F238E27FC236}">
                <a16:creationId xmlns:a16="http://schemas.microsoft.com/office/drawing/2014/main" id="{8C2AA14E-2EAC-4517-BB9A-B3A2478DEE1B}"/>
              </a:ext>
            </a:extLst>
          </p:cNvPr>
          <p:cNvPicPr>
            <a:picLocks noChangeAspect="1"/>
          </p:cNvPicPr>
          <p:nvPr/>
        </p:nvPicPr>
        <p:blipFill rotWithShape="1">
          <a:blip r:embed="rId3"/>
          <a:srcRect l="43417" r="12932"/>
          <a:stretch/>
        </p:blipFill>
        <p:spPr>
          <a:xfrm>
            <a:off x="119744" y="1532958"/>
            <a:ext cx="4169227" cy="4791075"/>
          </a:xfrm>
          <a:prstGeom prst="rect">
            <a:avLst/>
          </a:prstGeom>
        </p:spPr>
      </p:pic>
      <p:pic>
        <p:nvPicPr>
          <p:cNvPr id="7" name="Picture 6">
            <a:extLst>
              <a:ext uri="{FF2B5EF4-FFF2-40B4-BE49-F238E27FC236}">
                <a16:creationId xmlns:a16="http://schemas.microsoft.com/office/drawing/2014/main" id="{455D071A-7EB6-4541-B3C3-44CFD40102DF}"/>
              </a:ext>
            </a:extLst>
          </p:cNvPr>
          <p:cNvPicPr>
            <a:picLocks noChangeAspect="1"/>
          </p:cNvPicPr>
          <p:nvPr/>
        </p:nvPicPr>
        <p:blipFill rotWithShape="1">
          <a:blip r:embed="rId4"/>
          <a:srcRect l="63839" t="47337" r="24197" b="31587"/>
          <a:stretch/>
        </p:blipFill>
        <p:spPr>
          <a:xfrm>
            <a:off x="6411685" y="3950947"/>
            <a:ext cx="4789714" cy="2373086"/>
          </a:xfrm>
          <a:prstGeom prst="rect">
            <a:avLst/>
          </a:prstGeom>
        </p:spPr>
      </p:pic>
      <p:sp>
        <p:nvSpPr>
          <p:cNvPr id="8" name="Rectangle 7">
            <a:extLst>
              <a:ext uri="{FF2B5EF4-FFF2-40B4-BE49-F238E27FC236}">
                <a16:creationId xmlns:a16="http://schemas.microsoft.com/office/drawing/2014/main" id="{5A046FDA-AA23-4842-9D9B-0F74DA9C971B}"/>
              </a:ext>
            </a:extLst>
          </p:cNvPr>
          <p:cNvSpPr/>
          <p:nvPr/>
        </p:nvSpPr>
        <p:spPr>
          <a:xfrm>
            <a:off x="108859" y="6447747"/>
            <a:ext cx="12072256" cy="369332"/>
          </a:xfrm>
          <a:prstGeom prst="rect">
            <a:avLst/>
          </a:prstGeom>
        </p:spPr>
        <p:txBody>
          <a:bodyPr wrap="square">
            <a:spAutoFit/>
          </a:bodyPr>
          <a:lstStyle/>
          <a:p>
            <a:r>
              <a:rPr lang="en-US" i="1" dirty="0">
                <a:solidFill>
                  <a:srgbClr val="00B0F0"/>
                </a:solidFill>
              </a:rPr>
              <a:t>Barber, David and Felix V. </a:t>
            </a:r>
            <a:r>
              <a:rPr lang="en-US" i="1" dirty="0" err="1">
                <a:solidFill>
                  <a:srgbClr val="00B0F0"/>
                </a:solidFill>
              </a:rPr>
              <a:t>Agakov</a:t>
            </a:r>
            <a:r>
              <a:rPr lang="en-US" i="1" dirty="0">
                <a:solidFill>
                  <a:srgbClr val="00B0F0"/>
                </a:solidFill>
              </a:rPr>
              <a:t>. “The IM algorithm: a variational approach to Information Maximization.” NIPS 2003 (2003).</a:t>
            </a:r>
          </a:p>
        </p:txBody>
      </p:sp>
    </p:spTree>
    <p:extLst>
      <p:ext uri="{BB962C8B-B14F-4D97-AF65-F5344CB8AC3E}">
        <p14:creationId xmlns:p14="http://schemas.microsoft.com/office/powerpoint/2010/main" val="703932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249BF5-42E0-4CF2-9461-FBD2BD7DF9AB}"/>
              </a:ext>
            </a:extLst>
          </p:cNvPr>
          <p:cNvSpPr>
            <a:spLocks noGrp="1"/>
          </p:cNvSpPr>
          <p:nvPr>
            <p:ph type="title"/>
          </p:nvPr>
        </p:nvSpPr>
        <p:spPr>
          <a:xfrm>
            <a:off x="0" y="0"/>
            <a:ext cx="10515600" cy="1325563"/>
          </a:xfrm>
        </p:spPr>
        <p:txBody>
          <a:bodyPr/>
          <a:lstStyle/>
          <a:p>
            <a:r>
              <a:rPr lang="en-US" dirty="0"/>
              <a:t>Inter-modality MI Maximization</a:t>
            </a:r>
          </a:p>
        </p:txBody>
      </p:sp>
      <p:sp>
        <p:nvSpPr>
          <p:cNvPr id="5" name="Content Placeholder 2">
            <a:extLst>
              <a:ext uri="{FF2B5EF4-FFF2-40B4-BE49-F238E27FC236}">
                <a16:creationId xmlns:a16="http://schemas.microsoft.com/office/drawing/2014/main" id="{A5E4FFC2-6702-45F8-ADC2-843D99A025E5}"/>
              </a:ext>
            </a:extLst>
          </p:cNvPr>
          <p:cNvSpPr>
            <a:spLocks noGrp="1"/>
          </p:cNvSpPr>
          <p:nvPr>
            <p:ph idx="1"/>
          </p:nvPr>
        </p:nvSpPr>
        <p:spPr>
          <a:xfrm>
            <a:off x="4561114" y="1208314"/>
            <a:ext cx="7511142" cy="5323115"/>
          </a:xfrm>
        </p:spPr>
        <p:txBody>
          <a:bodyPr/>
          <a:lstStyle/>
          <a:p>
            <a:pPr algn="just"/>
            <a:r>
              <a:rPr lang="en-US" dirty="0"/>
              <a:t>They optimize the bounds for two modality pairs— (text, visual) and (text, acoustic). </a:t>
            </a:r>
          </a:p>
          <a:p>
            <a:pPr algn="just"/>
            <a:r>
              <a:rPr lang="en-US" dirty="0"/>
              <a:t>In each pair, they treat text as X and the other modality as Y. </a:t>
            </a:r>
          </a:p>
          <a:p>
            <a:pPr algn="just"/>
            <a:r>
              <a:rPr lang="en-US" dirty="0"/>
              <a:t>Prediction from higher dimensional to lower ones converges faster with higher accuracy.</a:t>
            </a:r>
          </a:p>
          <a:p>
            <a:pPr algn="just"/>
            <a:r>
              <a:rPr lang="en-US" dirty="0"/>
              <a:t>Text modality is predominate.</a:t>
            </a:r>
          </a:p>
        </p:txBody>
      </p:sp>
      <p:pic>
        <p:nvPicPr>
          <p:cNvPr id="7" name="Picture 6">
            <a:extLst>
              <a:ext uri="{FF2B5EF4-FFF2-40B4-BE49-F238E27FC236}">
                <a16:creationId xmlns:a16="http://schemas.microsoft.com/office/drawing/2014/main" id="{A12DD0F6-4C93-4C82-A6AA-6884C1AB5B7A}"/>
              </a:ext>
            </a:extLst>
          </p:cNvPr>
          <p:cNvPicPr>
            <a:picLocks noChangeAspect="1"/>
          </p:cNvPicPr>
          <p:nvPr/>
        </p:nvPicPr>
        <p:blipFill rotWithShape="1">
          <a:blip r:embed="rId3"/>
          <a:srcRect l="63839" t="47337" r="24197" b="31587"/>
          <a:stretch/>
        </p:blipFill>
        <p:spPr>
          <a:xfrm>
            <a:off x="5617028" y="4452258"/>
            <a:ext cx="4565608" cy="2262052"/>
          </a:xfrm>
          <a:prstGeom prst="rect">
            <a:avLst/>
          </a:prstGeom>
        </p:spPr>
      </p:pic>
      <p:pic>
        <p:nvPicPr>
          <p:cNvPr id="9" name="Picture 8">
            <a:extLst>
              <a:ext uri="{FF2B5EF4-FFF2-40B4-BE49-F238E27FC236}">
                <a16:creationId xmlns:a16="http://schemas.microsoft.com/office/drawing/2014/main" id="{EA15D63F-B537-4E4C-9CB3-62B96E709D3D}"/>
              </a:ext>
            </a:extLst>
          </p:cNvPr>
          <p:cNvPicPr>
            <a:picLocks noChangeAspect="1"/>
          </p:cNvPicPr>
          <p:nvPr/>
        </p:nvPicPr>
        <p:blipFill rotWithShape="1">
          <a:blip r:embed="rId4"/>
          <a:srcRect l="43417" r="12932"/>
          <a:stretch/>
        </p:blipFill>
        <p:spPr>
          <a:xfrm>
            <a:off x="119744" y="1325563"/>
            <a:ext cx="4169227" cy="4791075"/>
          </a:xfrm>
          <a:prstGeom prst="rect">
            <a:avLst/>
          </a:prstGeom>
        </p:spPr>
      </p:pic>
    </p:spTree>
    <p:extLst>
      <p:ext uri="{BB962C8B-B14F-4D97-AF65-F5344CB8AC3E}">
        <p14:creationId xmlns:p14="http://schemas.microsoft.com/office/powerpoint/2010/main" val="3116793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F22F52-6475-4F90-817A-4F173F453908}"/>
              </a:ext>
            </a:extLst>
          </p:cNvPr>
          <p:cNvSpPr>
            <a:spLocks noGrp="1"/>
          </p:cNvSpPr>
          <p:nvPr>
            <p:ph type="title"/>
          </p:nvPr>
        </p:nvSpPr>
        <p:spPr>
          <a:xfrm>
            <a:off x="0" y="0"/>
            <a:ext cx="10515600" cy="1325563"/>
          </a:xfrm>
        </p:spPr>
        <p:txBody>
          <a:bodyPr/>
          <a:lstStyle/>
          <a:p>
            <a:r>
              <a:rPr lang="en-US" dirty="0"/>
              <a:t>Inter-modality MI Maximization</a:t>
            </a:r>
          </a:p>
        </p:txBody>
      </p:sp>
      <p:sp>
        <p:nvSpPr>
          <p:cNvPr id="5" name="Content Placeholder 2">
            <a:extLst>
              <a:ext uri="{FF2B5EF4-FFF2-40B4-BE49-F238E27FC236}">
                <a16:creationId xmlns:a16="http://schemas.microsoft.com/office/drawing/2014/main" id="{7D4EE57E-6BD8-4E5A-B0C0-4CED0CC59575}"/>
              </a:ext>
            </a:extLst>
          </p:cNvPr>
          <p:cNvSpPr>
            <a:spLocks noGrp="1"/>
          </p:cNvSpPr>
          <p:nvPr>
            <p:ph idx="1"/>
          </p:nvPr>
        </p:nvSpPr>
        <p:spPr>
          <a:xfrm>
            <a:off x="4561114" y="1208314"/>
            <a:ext cx="7511142" cy="5540829"/>
          </a:xfrm>
        </p:spPr>
        <p:txBody>
          <a:bodyPr/>
          <a:lstStyle/>
          <a:p>
            <a:pPr algn="just"/>
            <a:r>
              <a:rPr lang="en-US" dirty="0"/>
              <a:t>They formulate q(</a:t>
            </a:r>
            <a:r>
              <a:rPr lang="en-US" dirty="0" err="1"/>
              <a:t>y|x</a:t>
            </a:r>
            <a:r>
              <a:rPr lang="en-US" dirty="0"/>
              <a:t>) as a multivariate Gaussian distributions </a:t>
            </a:r>
            <a:r>
              <a:rPr lang="en-US" dirty="0" err="1"/>
              <a:t>q</a:t>
            </a:r>
            <a:r>
              <a:rPr lang="en-US" baseline="-25000" dirty="0" err="1"/>
              <a:t>θ</a:t>
            </a:r>
            <a:r>
              <a:rPr lang="en-US" dirty="0"/>
              <a:t>(</a:t>
            </a:r>
            <a:r>
              <a:rPr lang="en-US" dirty="0" err="1"/>
              <a:t>y|x</a:t>
            </a:r>
            <a:r>
              <a:rPr lang="en-US" dirty="0"/>
              <a:t>) =N (y|μ</a:t>
            </a:r>
            <a:r>
              <a:rPr lang="en-US" baseline="-25000" dirty="0"/>
              <a:t>θ1</a:t>
            </a:r>
            <a:r>
              <a:rPr lang="en-US" dirty="0"/>
              <a:t> (x), σ</a:t>
            </a:r>
            <a:r>
              <a:rPr lang="en-US" baseline="30000" dirty="0"/>
              <a:t>2</a:t>
            </a:r>
            <a:r>
              <a:rPr lang="en-US" baseline="-25000" dirty="0"/>
              <a:t>θ2</a:t>
            </a:r>
            <a:r>
              <a:rPr lang="en-US" dirty="0"/>
              <a:t> (x)I), with two neural networks parameterized by θ1 and θ2 to predict the mean and variance, respectively. </a:t>
            </a:r>
          </a:p>
          <a:p>
            <a:pPr algn="just"/>
            <a:r>
              <a:rPr lang="en-US" dirty="0"/>
              <a:t>The loss function for likelihood maximization is:</a:t>
            </a:r>
          </a:p>
        </p:txBody>
      </p:sp>
      <p:pic>
        <p:nvPicPr>
          <p:cNvPr id="6" name="Picture 5">
            <a:extLst>
              <a:ext uri="{FF2B5EF4-FFF2-40B4-BE49-F238E27FC236}">
                <a16:creationId xmlns:a16="http://schemas.microsoft.com/office/drawing/2014/main" id="{63E67C29-C051-44E1-AE0F-B311EA565B39}"/>
              </a:ext>
            </a:extLst>
          </p:cNvPr>
          <p:cNvPicPr>
            <a:picLocks noChangeAspect="1"/>
          </p:cNvPicPr>
          <p:nvPr/>
        </p:nvPicPr>
        <p:blipFill rotWithShape="1">
          <a:blip r:embed="rId3"/>
          <a:srcRect l="63839" t="47337" r="24197" b="31587"/>
          <a:stretch/>
        </p:blipFill>
        <p:spPr>
          <a:xfrm>
            <a:off x="8969829" y="5261560"/>
            <a:ext cx="3222172" cy="1596441"/>
          </a:xfrm>
          <a:prstGeom prst="rect">
            <a:avLst/>
          </a:prstGeom>
        </p:spPr>
      </p:pic>
      <p:pic>
        <p:nvPicPr>
          <p:cNvPr id="7" name="Picture 6">
            <a:extLst>
              <a:ext uri="{FF2B5EF4-FFF2-40B4-BE49-F238E27FC236}">
                <a16:creationId xmlns:a16="http://schemas.microsoft.com/office/drawing/2014/main" id="{7B2A82FE-B726-4340-8798-9C1D4AA3A8B0}"/>
              </a:ext>
            </a:extLst>
          </p:cNvPr>
          <p:cNvPicPr>
            <a:picLocks noChangeAspect="1"/>
          </p:cNvPicPr>
          <p:nvPr/>
        </p:nvPicPr>
        <p:blipFill rotWithShape="1">
          <a:blip r:embed="rId4"/>
          <a:srcRect l="43417" r="12932"/>
          <a:stretch/>
        </p:blipFill>
        <p:spPr>
          <a:xfrm>
            <a:off x="119744" y="1325563"/>
            <a:ext cx="4169227" cy="4791075"/>
          </a:xfrm>
          <a:prstGeom prst="rect">
            <a:avLst/>
          </a:prstGeom>
        </p:spPr>
      </p:pic>
      <p:pic>
        <p:nvPicPr>
          <p:cNvPr id="8" name="Picture 7">
            <a:extLst>
              <a:ext uri="{FF2B5EF4-FFF2-40B4-BE49-F238E27FC236}">
                <a16:creationId xmlns:a16="http://schemas.microsoft.com/office/drawing/2014/main" id="{B61BEAFA-6D3A-45B9-95B7-BBA4A9E7DEBE}"/>
              </a:ext>
            </a:extLst>
          </p:cNvPr>
          <p:cNvPicPr>
            <a:picLocks noChangeAspect="1"/>
          </p:cNvPicPr>
          <p:nvPr/>
        </p:nvPicPr>
        <p:blipFill rotWithShape="1">
          <a:blip r:embed="rId5"/>
          <a:srcRect l="78056" t="34127" r="9732" b="55397"/>
          <a:stretch/>
        </p:blipFill>
        <p:spPr>
          <a:xfrm>
            <a:off x="4661524" y="3661795"/>
            <a:ext cx="5494093" cy="1325563"/>
          </a:xfrm>
          <a:prstGeom prst="rect">
            <a:avLst/>
          </a:prstGeom>
        </p:spPr>
      </p:pic>
    </p:spTree>
    <p:extLst>
      <p:ext uri="{BB962C8B-B14F-4D97-AF65-F5344CB8AC3E}">
        <p14:creationId xmlns:p14="http://schemas.microsoft.com/office/powerpoint/2010/main" val="18536527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2526</TotalTime>
  <Words>2711</Words>
  <Application>Microsoft Office PowerPoint</Application>
  <PresentationFormat>Widescreen</PresentationFormat>
  <Paragraphs>136</Paragraphs>
  <Slides>17</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Agency FB</vt:lpstr>
      <vt:lpstr>Arial</vt:lpstr>
      <vt:lpstr>Calibri</vt:lpstr>
      <vt:lpstr>Calibri Light</vt:lpstr>
      <vt:lpstr>Cambria Math</vt:lpstr>
      <vt:lpstr>Office Theme</vt:lpstr>
      <vt:lpstr>Improving Multimodal Fusion with Hierarchical Mutual Information Maximization for Multimodal Sentiment Analysis (MSA)</vt:lpstr>
      <vt:lpstr>Introduction</vt:lpstr>
      <vt:lpstr>Introduction</vt:lpstr>
      <vt:lpstr>Overall Architecture</vt:lpstr>
      <vt:lpstr>Modality Encoding</vt:lpstr>
      <vt:lpstr>Inter-modality MI Maximization</vt:lpstr>
      <vt:lpstr>Inter-modality MI Maximization</vt:lpstr>
      <vt:lpstr>Inter-modality MI Maximization</vt:lpstr>
      <vt:lpstr>Inter-modality MI Maximization</vt:lpstr>
      <vt:lpstr>Inter-modality MI Maximization</vt:lpstr>
      <vt:lpstr>Inter-modality MI Maximization</vt:lpstr>
      <vt:lpstr>Inter-modality MI Maximization</vt:lpstr>
      <vt:lpstr>MI Maximization in the Fusion Level</vt:lpstr>
      <vt:lpstr>MI Maximization in the Fusion Level</vt:lpstr>
      <vt:lpstr>Training</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Multimodal Fusion with Hierarchical Mutual Information Maximization for Multimodal Sentiment Analysis</dc:title>
  <dc:creator>K M Ibrahim Khalilullah</dc:creator>
  <cp:lastModifiedBy>K M Ibrahim Khalilullah</cp:lastModifiedBy>
  <cp:revision>97</cp:revision>
  <dcterms:created xsi:type="dcterms:W3CDTF">2022-11-06T14:17:35Z</dcterms:created>
  <dcterms:modified xsi:type="dcterms:W3CDTF">2022-11-11T19:31:58Z</dcterms:modified>
</cp:coreProperties>
</file>